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3"/>
  </p:notesMasterIdLst>
  <p:handoutMasterIdLst>
    <p:handoutMasterId r:id="rId44"/>
  </p:handoutMasterIdLst>
  <p:sldIdLst>
    <p:sldId id="326" r:id="rId2"/>
    <p:sldId id="283" r:id="rId3"/>
    <p:sldId id="284" r:id="rId4"/>
    <p:sldId id="285" r:id="rId5"/>
    <p:sldId id="286" r:id="rId6"/>
    <p:sldId id="287" r:id="rId7"/>
    <p:sldId id="288" r:id="rId8"/>
    <p:sldId id="289" r:id="rId9"/>
    <p:sldId id="331" r:id="rId10"/>
    <p:sldId id="333" r:id="rId11"/>
    <p:sldId id="330" r:id="rId12"/>
    <p:sldId id="291" r:id="rId13"/>
    <p:sldId id="295" r:id="rId14"/>
    <p:sldId id="337" r:id="rId15"/>
    <p:sldId id="271" r:id="rId16"/>
    <p:sldId id="267" r:id="rId17"/>
    <p:sldId id="258" r:id="rId18"/>
    <p:sldId id="259" r:id="rId19"/>
    <p:sldId id="281" r:id="rId20"/>
    <p:sldId id="260" r:id="rId21"/>
    <p:sldId id="279" r:id="rId22"/>
    <p:sldId id="280" r:id="rId23"/>
    <p:sldId id="261" r:id="rId24"/>
    <p:sldId id="263" r:id="rId25"/>
    <p:sldId id="294" r:id="rId26"/>
    <p:sldId id="264" r:id="rId27"/>
    <p:sldId id="273" r:id="rId28"/>
    <p:sldId id="265" r:id="rId29"/>
    <p:sldId id="266" r:id="rId30"/>
    <p:sldId id="299" r:id="rId31"/>
    <p:sldId id="304" r:id="rId32"/>
    <p:sldId id="305" r:id="rId33"/>
    <p:sldId id="303" r:id="rId34"/>
    <p:sldId id="308" r:id="rId35"/>
    <p:sldId id="339" r:id="rId36"/>
    <p:sldId id="338" r:id="rId37"/>
    <p:sldId id="328" r:id="rId38"/>
    <p:sldId id="340" r:id="rId39"/>
    <p:sldId id="296" r:id="rId40"/>
    <p:sldId id="297" r:id="rId41"/>
    <p:sldId id="298" r:id="rId42"/>
  </p:sldIdLst>
  <p:sldSz cx="9144000" cy="6858000" type="screen4x3"/>
  <p:notesSz cx="6794500" cy="9906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815" autoAdjust="0"/>
    <p:restoredTop sz="87183" autoAdjust="0"/>
  </p:normalViewPr>
  <p:slideViewPr>
    <p:cSldViewPr snapToGrid="0">
      <p:cViewPr varScale="1">
        <p:scale>
          <a:sx n="126" d="100"/>
          <a:sy n="126" d="100"/>
        </p:scale>
        <p:origin x="3232" y="184"/>
      </p:cViewPr>
      <p:guideLst>
        <p:guide orient="horz" pos="2160"/>
        <p:guide pos="2880"/>
      </p:guideLst>
    </p:cSldViewPr>
  </p:slideViewPr>
  <p:outlineViewPr>
    <p:cViewPr>
      <p:scale>
        <a:sx n="33" d="100"/>
        <a:sy n="33" d="100"/>
      </p:scale>
      <p:origin x="0" y="0"/>
    </p:cViewPr>
  </p:outlineViewPr>
  <p:notesTextViewPr>
    <p:cViewPr>
      <p:scale>
        <a:sx n="125" d="100"/>
        <a:sy n="125" d="100"/>
      </p:scale>
      <p:origin x="0" y="0"/>
    </p:cViewPr>
  </p:notesTextViewPr>
  <p:sorterViewPr>
    <p:cViewPr>
      <p:scale>
        <a:sx n="100" d="100"/>
        <a:sy n="100" d="100"/>
      </p:scale>
      <p:origin x="0" y="0"/>
    </p:cViewPr>
  </p:sorterViewPr>
  <p:notesViewPr>
    <p:cSldViewPr snapToGrid="0">
      <p:cViewPr varScale="1">
        <p:scale>
          <a:sx n="89" d="100"/>
          <a:sy n="89" d="100"/>
        </p:scale>
        <p:origin x="4496" y="19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2" y="1"/>
            <a:ext cx="2944283" cy="497020"/>
          </a:xfrm>
          <a:prstGeom prst="rect">
            <a:avLst/>
          </a:prstGeom>
        </p:spPr>
        <p:txBody>
          <a:bodyPr vert="horz" lIns="91294" tIns="45647" rIns="91294" bIns="45647" rtlCol="0"/>
          <a:lstStyle>
            <a:lvl1pPr algn="l">
              <a:defRPr sz="1200"/>
            </a:lvl1pPr>
          </a:lstStyle>
          <a:p>
            <a:endParaRPr lang="ko-KR" altLang="en-US"/>
          </a:p>
        </p:txBody>
      </p:sp>
      <p:sp>
        <p:nvSpPr>
          <p:cNvPr id="3" name="Date Placeholder 2"/>
          <p:cNvSpPr>
            <a:spLocks noGrp="1"/>
          </p:cNvSpPr>
          <p:nvPr>
            <p:ph type="dt" sz="quarter" idx="1"/>
          </p:nvPr>
        </p:nvSpPr>
        <p:spPr>
          <a:xfrm>
            <a:off x="3848647" y="1"/>
            <a:ext cx="2944283" cy="497020"/>
          </a:xfrm>
          <a:prstGeom prst="rect">
            <a:avLst/>
          </a:prstGeom>
        </p:spPr>
        <p:txBody>
          <a:bodyPr vert="horz" lIns="91294" tIns="45647" rIns="91294" bIns="45647" rtlCol="0"/>
          <a:lstStyle>
            <a:lvl1pPr algn="r">
              <a:defRPr sz="1200"/>
            </a:lvl1pPr>
          </a:lstStyle>
          <a:p>
            <a:fld id="{57C28CBE-3535-49EA-9FA7-8B473A28872D}" type="datetimeFigureOut">
              <a:rPr lang="ko-KR" altLang="en-US" smtClean="0"/>
              <a:t>2022. 3. 10.</a:t>
            </a:fld>
            <a:endParaRPr lang="ko-KR" altLang="en-US"/>
          </a:p>
        </p:txBody>
      </p:sp>
      <p:sp>
        <p:nvSpPr>
          <p:cNvPr id="4" name="Footer Placeholder 3"/>
          <p:cNvSpPr>
            <a:spLocks noGrp="1"/>
          </p:cNvSpPr>
          <p:nvPr>
            <p:ph type="ftr" sz="quarter" idx="2"/>
          </p:nvPr>
        </p:nvSpPr>
        <p:spPr>
          <a:xfrm>
            <a:off x="2" y="9408983"/>
            <a:ext cx="2944283" cy="497019"/>
          </a:xfrm>
          <a:prstGeom prst="rect">
            <a:avLst/>
          </a:prstGeom>
        </p:spPr>
        <p:txBody>
          <a:bodyPr vert="horz" lIns="91294" tIns="45647" rIns="91294" bIns="45647" rtlCol="0" anchor="b"/>
          <a:lstStyle>
            <a:lvl1pPr algn="l">
              <a:defRPr sz="1200"/>
            </a:lvl1pPr>
          </a:lstStyle>
          <a:p>
            <a:endParaRPr lang="ko-KR" altLang="en-US"/>
          </a:p>
        </p:txBody>
      </p:sp>
      <p:sp>
        <p:nvSpPr>
          <p:cNvPr id="5" name="Slide Number Placeholder 4"/>
          <p:cNvSpPr>
            <a:spLocks noGrp="1"/>
          </p:cNvSpPr>
          <p:nvPr>
            <p:ph type="sldNum" sz="quarter" idx="3"/>
          </p:nvPr>
        </p:nvSpPr>
        <p:spPr>
          <a:xfrm>
            <a:off x="3848647" y="9408983"/>
            <a:ext cx="2944283" cy="497019"/>
          </a:xfrm>
          <a:prstGeom prst="rect">
            <a:avLst/>
          </a:prstGeom>
        </p:spPr>
        <p:txBody>
          <a:bodyPr vert="horz" lIns="91294" tIns="45647" rIns="91294" bIns="45647" rtlCol="0" anchor="b"/>
          <a:lstStyle>
            <a:lvl1pPr algn="r">
              <a:defRPr sz="1200"/>
            </a:lvl1pPr>
          </a:lstStyle>
          <a:p>
            <a:fld id="{519DFAB2-2089-4F24-8782-F3CFF72C028F}" type="slidenum">
              <a:rPr lang="ko-KR" altLang="en-US" smtClean="0"/>
              <a:t>‹#›</a:t>
            </a:fld>
            <a:endParaRPr lang="ko-KR" altLang="en-US"/>
          </a:p>
        </p:txBody>
      </p:sp>
    </p:spTree>
    <p:extLst>
      <p:ext uri="{BB962C8B-B14F-4D97-AF65-F5344CB8AC3E}">
        <p14:creationId xmlns:p14="http://schemas.microsoft.com/office/powerpoint/2010/main" val="312858830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2" y="1"/>
            <a:ext cx="2944283" cy="497020"/>
          </a:xfrm>
          <a:prstGeom prst="rect">
            <a:avLst/>
          </a:prstGeom>
        </p:spPr>
        <p:txBody>
          <a:bodyPr vert="horz" lIns="91294" tIns="45647" rIns="91294" bIns="45647" rtlCol="0"/>
          <a:lstStyle>
            <a:lvl1pPr algn="l">
              <a:defRPr sz="1200"/>
            </a:lvl1pPr>
          </a:lstStyle>
          <a:p>
            <a:endParaRPr lang="ko-KR" altLang="en-US"/>
          </a:p>
        </p:txBody>
      </p:sp>
      <p:sp>
        <p:nvSpPr>
          <p:cNvPr id="3" name="Date Placeholder 2"/>
          <p:cNvSpPr>
            <a:spLocks noGrp="1"/>
          </p:cNvSpPr>
          <p:nvPr>
            <p:ph type="dt" idx="1"/>
          </p:nvPr>
        </p:nvSpPr>
        <p:spPr>
          <a:xfrm>
            <a:off x="3848647" y="1"/>
            <a:ext cx="2944283" cy="497020"/>
          </a:xfrm>
          <a:prstGeom prst="rect">
            <a:avLst/>
          </a:prstGeom>
        </p:spPr>
        <p:txBody>
          <a:bodyPr vert="horz" lIns="91294" tIns="45647" rIns="91294" bIns="45647" rtlCol="0"/>
          <a:lstStyle>
            <a:lvl1pPr algn="r">
              <a:defRPr sz="1200"/>
            </a:lvl1pPr>
          </a:lstStyle>
          <a:p>
            <a:fld id="{3FF24DF9-21F8-434A-AB43-A170F5313181}" type="datetimeFigureOut">
              <a:rPr lang="ko-KR" altLang="en-US" smtClean="0"/>
              <a:t>2022. 3. 10.</a:t>
            </a:fld>
            <a:endParaRPr lang="ko-KR" altLang="en-US"/>
          </a:p>
        </p:txBody>
      </p:sp>
      <p:sp>
        <p:nvSpPr>
          <p:cNvPr id="4" name="Slide Image Placeholder 3"/>
          <p:cNvSpPr>
            <a:spLocks noGrp="1" noRot="1" noChangeAspect="1"/>
          </p:cNvSpPr>
          <p:nvPr>
            <p:ph type="sldImg" idx="2"/>
          </p:nvPr>
        </p:nvSpPr>
        <p:spPr>
          <a:xfrm>
            <a:off x="1168400" y="1236663"/>
            <a:ext cx="4457700" cy="3343275"/>
          </a:xfrm>
          <a:prstGeom prst="rect">
            <a:avLst/>
          </a:prstGeom>
          <a:noFill/>
          <a:ln w="12700">
            <a:solidFill>
              <a:prstClr val="black"/>
            </a:solidFill>
          </a:ln>
        </p:spPr>
        <p:txBody>
          <a:bodyPr vert="horz" lIns="91294" tIns="45647" rIns="91294" bIns="45647" rtlCol="0" anchor="ctr"/>
          <a:lstStyle/>
          <a:p>
            <a:endParaRPr lang="ko-KR" altLang="en-US"/>
          </a:p>
        </p:txBody>
      </p:sp>
      <p:sp>
        <p:nvSpPr>
          <p:cNvPr id="5" name="Notes Placeholder 4"/>
          <p:cNvSpPr>
            <a:spLocks noGrp="1"/>
          </p:cNvSpPr>
          <p:nvPr>
            <p:ph type="body" sz="quarter" idx="3"/>
          </p:nvPr>
        </p:nvSpPr>
        <p:spPr>
          <a:xfrm>
            <a:off x="679450" y="4767265"/>
            <a:ext cx="5435600" cy="3900488"/>
          </a:xfrm>
          <a:prstGeom prst="rect">
            <a:avLst/>
          </a:prstGeom>
        </p:spPr>
        <p:txBody>
          <a:bodyPr vert="horz" lIns="91294" tIns="45647" rIns="91294" bIns="45647" rtlCol="0"/>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ko-KR" altLang="en-US"/>
          </a:p>
        </p:txBody>
      </p:sp>
      <p:sp>
        <p:nvSpPr>
          <p:cNvPr id="6" name="Footer Placeholder 5"/>
          <p:cNvSpPr>
            <a:spLocks noGrp="1"/>
          </p:cNvSpPr>
          <p:nvPr>
            <p:ph type="ftr" sz="quarter" idx="4"/>
          </p:nvPr>
        </p:nvSpPr>
        <p:spPr>
          <a:xfrm>
            <a:off x="2" y="9408983"/>
            <a:ext cx="2944283" cy="497019"/>
          </a:xfrm>
          <a:prstGeom prst="rect">
            <a:avLst/>
          </a:prstGeom>
        </p:spPr>
        <p:txBody>
          <a:bodyPr vert="horz" lIns="91294" tIns="45647" rIns="91294" bIns="45647" rtlCol="0" anchor="b"/>
          <a:lstStyle>
            <a:lvl1pPr algn="l">
              <a:defRPr sz="1200"/>
            </a:lvl1pPr>
          </a:lstStyle>
          <a:p>
            <a:endParaRPr lang="ko-KR" altLang="en-US"/>
          </a:p>
        </p:txBody>
      </p:sp>
      <p:sp>
        <p:nvSpPr>
          <p:cNvPr id="7" name="Slide Number Placeholder 6"/>
          <p:cNvSpPr>
            <a:spLocks noGrp="1"/>
          </p:cNvSpPr>
          <p:nvPr>
            <p:ph type="sldNum" sz="quarter" idx="5"/>
          </p:nvPr>
        </p:nvSpPr>
        <p:spPr>
          <a:xfrm>
            <a:off x="3848647" y="9408983"/>
            <a:ext cx="2944283" cy="497019"/>
          </a:xfrm>
          <a:prstGeom prst="rect">
            <a:avLst/>
          </a:prstGeom>
        </p:spPr>
        <p:txBody>
          <a:bodyPr vert="horz" lIns="91294" tIns="45647" rIns="91294" bIns="45647" rtlCol="0" anchor="b"/>
          <a:lstStyle>
            <a:lvl1pPr algn="r">
              <a:defRPr sz="1200"/>
            </a:lvl1pPr>
          </a:lstStyle>
          <a:p>
            <a:fld id="{70B72B21-0727-4BAE-A074-B13011E2E6D1}" type="slidenum">
              <a:rPr lang="ko-KR" altLang="en-US" smtClean="0"/>
              <a:t>‹#›</a:t>
            </a:fld>
            <a:endParaRPr lang="ko-KR" altLang="en-US"/>
          </a:p>
        </p:txBody>
      </p:sp>
    </p:spTree>
    <p:extLst>
      <p:ext uri="{BB962C8B-B14F-4D97-AF65-F5344CB8AC3E}">
        <p14:creationId xmlns:p14="http://schemas.microsoft.com/office/powerpoint/2010/main" val="3842540360"/>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defTabSz="912937" latinLnBrk="0">
              <a:defRPr/>
            </a:pPr>
            <a:r>
              <a:rPr lang="en-US" altLang="ko-KR" dirty="0"/>
              <a:t>This lecture introduces the concept of context-aware computing. </a:t>
            </a:r>
          </a:p>
          <a:p>
            <a:pPr defTabSz="912937" latinLnBrk="0">
              <a:defRPr/>
            </a:pPr>
            <a:r>
              <a:rPr lang="en-US" altLang="ko-KR" dirty="0"/>
              <a:t>This slide-deck is based on the paper titled, ‘There is more to Context than Location’</a:t>
            </a:r>
            <a:endParaRPr lang="ko-KR" altLang="ko-KR" dirty="0"/>
          </a:p>
          <a:p>
            <a:endParaRPr lang="ko-KR" altLang="en-US" dirty="0"/>
          </a:p>
        </p:txBody>
      </p:sp>
      <p:sp>
        <p:nvSpPr>
          <p:cNvPr id="4" name="슬라이드 번호 개체 틀 3"/>
          <p:cNvSpPr>
            <a:spLocks noGrp="1"/>
          </p:cNvSpPr>
          <p:nvPr>
            <p:ph type="sldNum" sz="quarter" idx="10"/>
          </p:nvPr>
        </p:nvSpPr>
        <p:spPr/>
        <p:txBody>
          <a:bodyPr/>
          <a:lstStyle/>
          <a:p>
            <a:fld id="{C659439A-2E1E-42C4-B60F-EC209E702153}" type="slidenum">
              <a:rPr lang="en-US" smtClean="0"/>
              <a:t>1</a:t>
            </a:fld>
            <a:endParaRPr lang="en-US"/>
          </a:p>
        </p:txBody>
      </p:sp>
    </p:spTree>
    <p:extLst>
      <p:ext uri="{BB962C8B-B14F-4D97-AF65-F5344CB8AC3E}">
        <p14:creationId xmlns:p14="http://schemas.microsoft.com/office/powerpoint/2010/main" val="13929451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2937">
              <a:defRPr/>
            </a:pPr>
            <a:r>
              <a:rPr lang="en-US" altLang="ko-KR" dirty="0">
                <a:latin typeface="Calibri" panose="020F0502020204030204" pitchFamily="34" charset="0"/>
              </a:rPr>
              <a:t>Digital phenotype means personal digital footprints of biological, behavioral, and environmental data, captured either consciously or unconsciously by smart devices and wearables (Nature Biotechnology, 2015) </a:t>
            </a:r>
          </a:p>
          <a:p>
            <a:endParaRPr lang="ko-KR" altLang="en-US" i="1" dirty="0">
              <a:latin typeface="Calibri" panose="020F0502020204030204" pitchFamily="34" charset="0"/>
            </a:endParaRPr>
          </a:p>
          <a:p>
            <a:r>
              <a:rPr lang="en-US" altLang="ko-KR" b="1" i="1" dirty="0">
                <a:latin typeface="나눔고딕" panose="020D0604000000000000" pitchFamily="50" charset="-127"/>
                <a:ea typeface="나눔고딕" panose="020D0604000000000000" pitchFamily="50" charset="-127"/>
              </a:rPr>
              <a:t>※ </a:t>
            </a:r>
            <a:r>
              <a:rPr lang="en-US" altLang="ko-KR" i="1" dirty="0">
                <a:latin typeface="Calibri" panose="020F0502020204030204" pitchFamily="34" charset="0"/>
              </a:rPr>
              <a:t>Extended phenotype means that phenotypes should not be limited just to biological processes (e.g., tissue growth) but extended to include all effects that a gene has on its environment inside or outside of the body of the individual organism (e.g.,  beaver dam</a:t>
            </a:r>
            <a:r>
              <a:rPr lang="en-US" altLang="ko-KR" dirty="0">
                <a:latin typeface="Calibri" panose="020F0502020204030204" pitchFamily="34" charset="0"/>
              </a:rPr>
              <a:t>)</a:t>
            </a:r>
            <a:endParaRPr lang="ko-KR" altLang="en-US" dirty="0">
              <a:latin typeface="Calibri" panose="020F0502020204030204" pitchFamily="34" charset="0"/>
            </a:endParaRPr>
          </a:p>
        </p:txBody>
      </p:sp>
      <p:sp>
        <p:nvSpPr>
          <p:cNvPr id="4" name="Slide Number Placeholder 3"/>
          <p:cNvSpPr>
            <a:spLocks noGrp="1"/>
          </p:cNvSpPr>
          <p:nvPr>
            <p:ph type="sldNum" sz="quarter" idx="10"/>
          </p:nvPr>
        </p:nvSpPr>
        <p:spPr/>
        <p:txBody>
          <a:bodyPr/>
          <a:lstStyle/>
          <a:p>
            <a:fld id="{582D8962-05DD-4132-8180-0C47F7934E36}" type="slidenum">
              <a:rPr lang="ko-KR" altLang="en-US" smtClean="0"/>
              <a:t>10</a:t>
            </a:fld>
            <a:endParaRPr lang="ko-KR" altLang="en-US"/>
          </a:p>
        </p:txBody>
      </p:sp>
    </p:spTree>
    <p:extLst>
      <p:ext uri="{BB962C8B-B14F-4D97-AF65-F5344CB8AC3E}">
        <p14:creationId xmlns:p14="http://schemas.microsoft.com/office/powerpoint/2010/main" val="31180060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2937">
              <a:defRPr/>
            </a:pPr>
            <a:r>
              <a:rPr lang="en-US" altLang="ko-KR" dirty="0">
                <a:latin typeface="Calibri" panose="020F0502020204030204" pitchFamily="34" charset="0"/>
              </a:rPr>
              <a:t>Digital phenotype means personal digital footprints of biological, behavioral, and environmental data, captured either consciously or unconsciously by smart devices and wearables (Nature Biotechnology, 2015) </a:t>
            </a:r>
          </a:p>
          <a:p>
            <a:endParaRPr lang="ko-KR" altLang="en-US" i="1" dirty="0">
              <a:latin typeface="Calibri" panose="020F0502020204030204" pitchFamily="34" charset="0"/>
            </a:endParaRPr>
          </a:p>
          <a:p>
            <a:r>
              <a:rPr lang="en-US" altLang="ko-KR" b="1" i="1" dirty="0">
                <a:latin typeface="나눔고딕" panose="020D0604000000000000" pitchFamily="50" charset="-127"/>
                <a:ea typeface="나눔고딕" panose="020D0604000000000000" pitchFamily="50" charset="-127"/>
              </a:rPr>
              <a:t>※ </a:t>
            </a:r>
            <a:r>
              <a:rPr lang="en-US" altLang="ko-KR" i="1" dirty="0">
                <a:latin typeface="Calibri" panose="020F0502020204030204" pitchFamily="34" charset="0"/>
              </a:rPr>
              <a:t>Extended phenotype means that phenotypes should not be limited just to biological processes (e.g., tissue growth) but extended to include all effects that a gene has on its environment inside or outside of the body of the individual organism (e.g.,  beaver dam</a:t>
            </a:r>
            <a:r>
              <a:rPr lang="en-US" altLang="ko-KR" dirty="0">
                <a:latin typeface="Calibri" panose="020F0502020204030204" pitchFamily="34" charset="0"/>
              </a:rPr>
              <a:t>)</a:t>
            </a:r>
            <a:endParaRPr lang="ko-KR" altLang="en-US" dirty="0">
              <a:latin typeface="Calibri" panose="020F0502020204030204" pitchFamily="34" charset="0"/>
            </a:endParaRPr>
          </a:p>
        </p:txBody>
      </p:sp>
      <p:sp>
        <p:nvSpPr>
          <p:cNvPr id="4" name="Slide Number Placeholder 3"/>
          <p:cNvSpPr>
            <a:spLocks noGrp="1"/>
          </p:cNvSpPr>
          <p:nvPr>
            <p:ph type="sldNum" sz="quarter" idx="10"/>
          </p:nvPr>
        </p:nvSpPr>
        <p:spPr/>
        <p:txBody>
          <a:bodyPr/>
          <a:lstStyle/>
          <a:p>
            <a:fld id="{582D8962-05DD-4132-8180-0C47F7934E36}" type="slidenum">
              <a:rPr lang="ko-KR" altLang="en-US" smtClean="0"/>
              <a:t>11</a:t>
            </a:fld>
            <a:endParaRPr lang="ko-KR" altLang="en-US"/>
          </a:p>
        </p:txBody>
      </p:sp>
    </p:spTree>
    <p:extLst>
      <p:ext uri="{BB962C8B-B14F-4D97-AF65-F5344CB8AC3E}">
        <p14:creationId xmlns:p14="http://schemas.microsoft.com/office/powerpoint/2010/main" val="5804456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fontScale="92500" lnSpcReduction="10000"/>
          </a:bodyPr>
          <a:lstStyle/>
          <a:p>
            <a:pPr latinLnBrk="1"/>
            <a:r>
              <a:rPr lang="en-US" altLang="ko-KR" dirty="0"/>
              <a:t>So then, how do you actually acquire context information? </a:t>
            </a:r>
          </a:p>
          <a:p>
            <a:pPr latinLnBrk="1"/>
            <a:r>
              <a:rPr lang="en-US" altLang="ko-KR" dirty="0"/>
              <a:t>First, we can get contextual information from smart environments: </a:t>
            </a:r>
            <a:endParaRPr lang="ko-KR" altLang="ko-KR" dirty="0"/>
          </a:p>
          <a:p>
            <a:pPr latinLnBrk="1"/>
            <a:endParaRPr lang="en-US" altLang="ko-KR" dirty="0"/>
          </a:p>
          <a:p>
            <a:pPr latinLnBrk="1"/>
            <a:r>
              <a:rPr lang="en-US" altLang="ko-KR" dirty="0"/>
              <a:t>When we say about smart environment, it is more like internet of the things, smart homes, smart modes in the system. </a:t>
            </a:r>
          </a:p>
          <a:p>
            <a:pPr latinLnBrk="1"/>
            <a:r>
              <a:rPr lang="en-US" altLang="ko-KR" dirty="0"/>
              <a:t>So they are the infrastructure for obtaining context and for providing context to mobile applications.</a:t>
            </a:r>
          </a:p>
          <a:p>
            <a:pPr latinLnBrk="1"/>
            <a:endParaRPr lang="en-US" altLang="ko-KR" dirty="0"/>
          </a:p>
          <a:p>
            <a:pPr latinLnBrk="1"/>
            <a:r>
              <a:rPr lang="en-US" altLang="ko-KR" dirty="0"/>
              <a:t>A good example will be the active badge system: </a:t>
            </a:r>
          </a:p>
          <a:p>
            <a:pPr latinLnBrk="1"/>
            <a:r>
              <a:rPr lang="en-US" altLang="ko-KR" dirty="0"/>
              <a:t>  -- it’s a badge-based sensing system where users wear badges that periodically send out IR beacon signals.</a:t>
            </a:r>
          </a:p>
          <a:p>
            <a:pPr latinLnBrk="1"/>
            <a:r>
              <a:rPr lang="en-US" altLang="ko-KR" dirty="0"/>
              <a:t>  -- And each room, there is a  transceiver that detects a user’s location.  </a:t>
            </a:r>
          </a:p>
          <a:p>
            <a:pPr latinLnBrk="1"/>
            <a:endParaRPr lang="en-US" altLang="ko-KR" dirty="0"/>
          </a:p>
          <a:p>
            <a:pPr latinLnBrk="1"/>
            <a:r>
              <a:rPr lang="en-US" altLang="ko-KR" dirty="0"/>
              <a:t>Second, we can get contextual information from mobile sensors</a:t>
            </a:r>
          </a:p>
          <a:p>
            <a:pPr latinLnBrk="1"/>
            <a:r>
              <a:rPr lang="en-US" altLang="ko-KR" dirty="0"/>
              <a:t> - optical/vision sensors: optical (photodiode, IR, UV), vision: camera</a:t>
            </a:r>
          </a:p>
          <a:p>
            <a:pPr latinLnBrk="1"/>
            <a:r>
              <a:rPr lang="en-US" altLang="ko-KR" dirty="0"/>
              <a:t> - audio sensor: audio signals</a:t>
            </a:r>
          </a:p>
          <a:p>
            <a:pPr latinLnBrk="1"/>
            <a:r>
              <a:rPr lang="en-US" altLang="ko-KR" dirty="0"/>
              <a:t> - motion sensor: accelerometer</a:t>
            </a:r>
          </a:p>
          <a:p>
            <a:pPr latinLnBrk="1"/>
            <a:r>
              <a:rPr lang="en-US" altLang="ko-KR" dirty="0"/>
              <a:t> - location: indoor (room level, fine-grained 3D positioning), outdoor </a:t>
            </a:r>
          </a:p>
          <a:p>
            <a:pPr latinLnBrk="1"/>
            <a:r>
              <a:rPr lang="en-US" altLang="ko-KR" dirty="0"/>
              <a:t> - biosensors: pulse, skin resistance, blood pressure (sports/medical apps)</a:t>
            </a:r>
          </a:p>
          <a:p>
            <a:pPr latinLnBrk="1"/>
            <a:r>
              <a:rPr lang="en-US" altLang="ko-KR" dirty="0"/>
              <a:t> - other specialized sensors: touch, temperature, air pressure, etc.</a:t>
            </a:r>
          </a:p>
          <a:p>
            <a:pPr marL="171176" indent="-171176">
              <a:buFont typeface="Symbol" panose="05050102010706020507" pitchFamily="18" charset="2"/>
              <a:buChar char="Þ"/>
            </a:pPr>
            <a:r>
              <a:rPr lang="en-US" altLang="ko-KR" dirty="0"/>
              <a:t>surprising, most smartphones and smartwatches have all these sensors!</a:t>
            </a:r>
          </a:p>
          <a:p>
            <a:pPr marL="171176" indent="-171176">
              <a:buFont typeface="Symbol" panose="05050102010706020507" pitchFamily="18" charset="2"/>
              <a:buChar char="Þ"/>
            </a:pPr>
            <a:r>
              <a:rPr lang="en-US" altLang="ko-KR" dirty="0"/>
              <a:t>And you can program these sensors easily using standard SDKs..</a:t>
            </a:r>
          </a:p>
          <a:p>
            <a:pPr marL="171176" indent="-171176">
              <a:buFont typeface="Symbol" panose="05050102010706020507" pitchFamily="18" charset="2"/>
              <a:buChar char="Þ"/>
            </a:pPr>
            <a:endParaRPr lang="en-US" altLang="ko-KR" dirty="0"/>
          </a:p>
          <a:p>
            <a:r>
              <a:rPr lang="en-US" altLang="ko-KR" b="1" dirty="0"/>
              <a:t>** this is the end of video 1!!</a:t>
            </a:r>
            <a:endParaRPr lang="ko-KR" altLang="ko-KR" b="1" dirty="0"/>
          </a:p>
          <a:p>
            <a:endParaRPr lang="ko-KR" altLang="en-US" dirty="0"/>
          </a:p>
        </p:txBody>
      </p:sp>
      <p:sp>
        <p:nvSpPr>
          <p:cNvPr id="4" name="슬라이드 번호 개체 틀 3"/>
          <p:cNvSpPr>
            <a:spLocks noGrp="1"/>
          </p:cNvSpPr>
          <p:nvPr>
            <p:ph type="sldNum" sz="quarter" idx="10"/>
          </p:nvPr>
        </p:nvSpPr>
        <p:spPr/>
        <p:txBody>
          <a:bodyPr/>
          <a:lstStyle/>
          <a:p>
            <a:fld id="{C659439A-2E1E-42C4-B60F-EC209E702153}" type="slidenum">
              <a:rPr lang="en-US" smtClean="0"/>
              <a:t>12</a:t>
            </a:fld>
            <a:endParaRPr lang="en-US"/>
          </a:p>
        </p:txBody>
      </p:sp>
    </p:spTree>
    <p:extLst>
      <p:ext uri="{BB962C8B-B14F-4D97-AF65-F5344CB8AC3E}">
        <p14:creationId xmlns:p14="http://schemas.microsoft.com/office/powerpoint/2010/main" val="29895691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US" altLang="ko-KR" dirty="0"/>
              <a:t>Let me briefly</a:t>
            </a:r>
            <a:r>
              <a:rPr lang="en-US" altLang="ko-KR" baseline="0" dirty="0"/>
              <a:t> tell you about sensor fusion.</a:t>
            </a:r>
          </a:p>
          <a:p>
            <a:r>
              <a:rPr lang="en-US" altLang="ko-KR" baseline="0" dirty="0"/>
              <a:t> - as the name tells, sensor fusion means we use multiple sensors to infer a user’s context.</a:t>
            </a:r>
          </a:p>
          <a:p>
            <a:endParaRPr lang="en-US" altLang="ko-KR" baseline="0" dirty="0"/>
          </a:p>
          <a:p>
            <a:r>
              <a:rPr lang="en-US" altLang="ko-KR" baseline="0" dirty="0"/>
              <a:t>One very simple approach is the following:</a:t>
            </a:r>
          </a:p>
          <a:p>
            <a:r>
              <a:rPr lang="en-US" altLang="ko-KR" baseline="0" dirty="0"/>
              <a:t> - we perform statistical analysis on sensor data, and based on that analysis, we can specify simple rules for context recognition.</a:t>
            </a:r>
          </a:p>
          <a:p>
            <a:r>
              <a:rPr lang="en-US" altLang="ko-KR" baseline="0" dirty="0"/>
              <a:t> - for example, from raw sensor data, we can extract some cues which is abstract or symbolic representation of sensor data</a:t>
            </a:r>
          </a:p>
          <a:p>
            <a:r>
              <a:rPr lang="en-US" altLang="ko-KR" baseline="0" dirty="0"/>
              <a:t> - then, we can represent a context using a set of cues.</a:t>
            </a:r>
          </a:p>
          <a:p>
            <a:r>
              <a:rPr lang="en-US" altLang="ko-KR" baseline="0" dirty="0"/>
              <a:t> </a:t>
            </a:r>
          </a:p>
          <a:p>
            <a:r>
              <a:rPr lang="en-US" altLang="ko-KR" baseline="0" dirty="0"/>
              <a:t>Let’s take a look at this table.</a:t>
            </a:r>
          </a:p>
          <a:p>
            <a:r>
              <a:rPr lang="en-US" altLang="ko-KR" baseline="0" dirty="0"/>
              <a:t> - the context of “in the office” can be defined using a set of sensors: </a:t>
            </a:r>
          </a:p>
          <a:p>
            <a:r>
              <a:rPr lang="en-US" altLang="ko-KR" baseline="0" dirty="0"/>
              <a:t>   &gt;&gt; from a light sensor =&gt; symbol of “artificial light”</a:t>
            </a:r>
          </a:p>
          <a:p>
            <a:r>
              <a:rPr lang="en-US" altLang="ko-KR" baseline="0" dirty="0"/>
              <a:t>   &gt;&gt; from a motion sensor =&gt; whether a user is stationary or walking</a:t>
            </a:r>
          </a:p>
          <a:p>
            <a:r>
              <a:rPr lang="en-US" altLang="ko-KR" baseline="0" dirty="0"/>
              <a:t>   &gt;&gt; from a temperature sensor  =&gt; whether it’s room temperature or not.. </a:t>
            </a:r>
          </a:p>
          <a:p>
            <a:r>
              <a:rPr lang="en-US" altLang="ko-KR" baseline="0" dirty="0"/>
              <a:t>   &gt;&gt; from a humidity sensor =&gt; whether it’s dry or humid..</a:t>
            </a:r>
          </a:p>
          <a:p>
            <a:endParaRPr lang="en-US" altLang="ko-KR" baseline="0" dirty="0"/>
          </a:p>
          <a:p>
            <a:r>
              <a:rPr lang="en-US" altLang="ko-KR" baseline="0" dirty="0"/>
              <a:t> - the context of “jogging” can be defined as follows:</a:t>
            </a:r>
          </a:p>
          <a:p>
            <a:r>
              <a:rPr lang="en-US" altLang="ko-KR" baseline="0" dirty="0"/>
              <a:t>    &gt;&gt; from a light sensor =&gt; Natural light (cloudy or sunny) vs. artificial light.. </a:t>
            </a:r>
          </a:p>
          <a:p>
            <a:r>
              <a:rPr lang="en-US" altLang="ko-KR" baseline="0" dirty="0"/>
              <a:t>    &gt;&gt; from a motion sensor =&gt; walking or running</a:t>
            </a:r>
          </a:p>
          <a:p>
            <a:r>
              <a:rPr lang="en-US" altLang="ko-KR" baseline="0" dirty="0"/>
              <a:t>    &gt;&gt; from a temperature sensor =&gt; whether it’s room temperature or not</a:t>
            </a:r>
          </a:p>
          <a:p>
            <a:r>
              <a:rPr lang="en-US" altLang="ko-KR" baseline="0" dirty="0"/>
              <a:t>    &gt;&gt; from a pulse sensor =&gt; whether a user’s pulse is high or not.. </a:t>
            </a:r>
          </a:p>
          <a:p>
            <a:endParaRPr lang="en-US" altLang="ko-KR" baseline="0" dirty="0"/>
          </a:p>
          <a:p>
            <a:r>
              <a:rPr lang="en-US" altLang="ko-KR" baseline="0" dirty="0"/>
              <a:t>Please note that this is one way of sensor fusion.</a:t>
            </a:r>
          </a:p>
          <a:p>
            <a:endParaRPr lang="en-US" altLang="ko-KR" baseline="0" dirty="0"/>
          </a:p>
          <a:p>
            <a:r>
              <a:rPr lang="en-US" altLang="ko-KR" baseline="0" dirty="0"/>
              <a:t>You can use many different kinds of machine learning algorithms to make better inferences. </a:t>
            </a:r>
          </a:p>
          <a:p>
            <a:endParaRPr lang="en-US" altLang="ko-KR" baseline="0" dirty="0"/>
          </a:p>
          <a:p>
            <a:endParaRPr lang="ko-KR" altLang="en-US" dirty="0"/>
          </a:p>
        </p:txBody>
      </p:sp>
      <p:sp>
        <p:nvSpPr>
          <p:cNvPr id="4" name="Slide Number Placeholder 3"/>
          <p:cNvSpPr>
            <a:spLocks noGrp="1"/>
          </p:cNvSpPr>
          <p:nvPr>
            <p:ph type="sldNum" sz="quarter" idx="10"/>
          </p:nvPr>
        </p:nvSpPr>
        <p:spPr/>
        <p:txBody>
          <a:bodyPr/>
          <a:lstStyle/>
          <a:p>
            <a:fld id="{C659439A-2E1E-42C4-B60F-EC209E702153}" type="slidenum">
              <a:rPr lang="en-US" smtClean="0"/>
              <a:t>13</a:t>
            </a:fld>
            <a:endParaRPr lang="en-US"/>
          </a:p>
        </p:txBody>
      </p:sp>
    </p:spTree>
    <p:extLst>
      <p:ext uri="{BB962C8B-B14F-4D97-AF65-F5344CB8AC3E}">
        <p14:creationId xmlns:p14="http://schemas.microsoft.com/office/powerpoint/2010/main" val="42212274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a:p>
        </p:txBody>
      </p:sp>
      <p:sp>
        <p:nvSpPr>
          <p:cNvPr id="4" name="슬라이드 번호 개체 틀 3"/>
          <p:cNvSpPr>
            <a:spLocks noGrp="1"/>
          </p:cNvSpPr>
          <p:nvPr>
            <p:ph type="sldNum" sz="quarter" idx="5"/>
          </p:nvPr>
        </p:nvSpPr>
        <p:spPr/>
        <p:txBody>
          <a:bodyPr/>
          <a:lstStyle/>
          <a:p>
            <a:fld id="{70B72B21-0727-4BAE-A074-B13011E2E6D1}" type="slidenum">
              <a:rPr lang="ko-KR" altLang="en-US" smtClean="0"/>
              <a:t>14</a:t>
            </a:fld>
            <a:endParaRPr lang="ko-KR" altLang="en-US"/>
          </a:p>
        </p:txBody>
      </p:sp>
    </p:spTree>
    <p:extLst>
      <p:ext uri="{BB962C8B-B14F-4D97-AF65-F5344CB8AC3E}">
        <p14:creationId xmlns:p14="http://schemas.microsoft.com/office/powerpoint/2010/main" val="22237553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latinLnBrk="1"/>
            <a:r>
              <a:rPr lang="en-US" b="1" i="1" dirty="0"/>
              <a:t>whether the task at hand is getting information or doing a command, </a:t>
            </a:r>
          </a:p>
          <a:p>
            <a:pPr latinLnBrk="1"/>
            <a:r>
              <a:rPr lang="en-US" b="1" i="1" dirty="0"/>
              <a:t>and whether it is effected manually or automatically.</a:t>
            </a:r>
            <a:endParaRPr lang="en-US" altLang="ko-KR" b="1" i="1" dirty="0"/>
          </a:p>
          <a:p>
            <a:pPr latinLnBrk="1"/>
            <a:endParaRPr lang="en-US" altLang="ko-KR" dirty="0"/>
          </a:p>
          <a:p>
            <a:pPr latinLnBrk="1"/>
            <a:r>
              <a:rPr lang="en-US" altLang="ko-KR" dirty="0"/>
              <a:t>We can broadly classify context-aware applications, by using two dimensions: </a:t>
            </a:r>
          </a:p>
          <a:p>
            <a:pPr latinLnBrk="1"/>
            <a:r>
              <a:rPr lang="en-US" altLang="ko-KR" dirty="0"/>
              <a:t>* one dimension is whether the task at hand is to get some information or to perform some command. </a:t>
            </a:r>
          </a:p>
          <a:p>
            <a:pPr latinLnBrk="1"/>
            <a:r>
              <a:rPr lang="en-US" altLang="ko-KR" dirty="0"/>
              <a:t>* another dimension is whether the task at hand is executed manually or automatically. </a:t>
            </a:r>
          </a:p>
          <a:p>
            <a:pPr latinLnBrk="1"/>
            <a:endParaRPr lang="ko-KR" altLang="ko-KR" dirty="0"/>
          </a:p>
          <a:p>
            <a:pPr latinLnBrk="1"/>
            <a:r>
              <a:rPr lang="en-US" altLang="ko-KR" dirty="0"/>
              <a:t> Let's look at the table.</a:t>
            </a:r>
          </a:p>
          <a:p>
            <a:pPr latinLnBrk="1"/>
            <a:r>
              <a:rPr lang="en-US" altLang="ko-KR" dirty="0"/>
              <a:t> - If a task at hand is to get information is manually done, we're thinking about the proximate selection and contextual information.</a:t>
            </a:r>
          </a:p>
          <a:p>
            <a:pPr latinLnBrk="1"/>
            <a:r>
              <a:rPr lang="en-US" altLang="ko-KR" dirty="0"/>
              <a:t> - If a task at hand is to perform a command and it’s manual operation, then it can be considered as contextual commands. </a:t>
            </a:r>
          </a:p>
          <a:p>
            <a:pPr latinLnBrk="1"/>
            <a:endParaRPr lang="en-US" altLang="ko-KR" dirty="0"/>
          </a:p>
          <a:p>
            <a:pPr latinLnBrk="1"/>
            <a:r>
              <a:rPr lang="en-US" altLang="ko-KR" dirty="0"/>
              <a:t> - On the other hand, if the task at hand is to get information and it’s automatically done, we can say that it's more like automatic contextual reconfiguration; for a given piece of information, system components or network connectivity is automatically re-configured. </a:t>
            </a:r>
            <a:endParaRPr lang="ko-KR" altLang="ko-KR" dirty="0"/>
          </a:p>
          <a:p>
            <a:pPr latinLnBrk="1"/>
            <a:r>
              <a:rPr lang="en-US" altLang="ko-KR" dirty="0"/>
              <a:t> - And if it is to perform commands and it is automatically done, we can say that it's context-triggered actions. For example, if you enter the room, you download meeting minutes. </a:t>
            </a:r>
          </a:p>
          <a:p>
            <a:pPr latinLnBrk="1"/>
            <a:r>
              <a:rPr lang="en-US" altLang="ko-KR" dirty="0"/>
              <a:t> </a:t>
            </a:r>
          </a:p>
          <a:p>
            <a:pPr latinLnBrk="1"/>
            <a:r>
              <a:rPr lang="en-US" altLang="ko-KR" dirty="0"/>
              <a:t>We will talk a look at some examples to better understand these categories.. </a:t>
            </a:r>
            <a:endParaRPr lang="ko-KR" altLang="ko-KR" dirty="0"/>
          </a:p>
        </p:txBody>
      </p:sp>
      <p:sp>
        <p:nvSpPr>
          <p:cNvPr id="4" name="슬라이드 번호 개체 틀 3"/>
          <p:cNvSpPr>
            <a:spLocks noGrp="1"/>
          </p:cNvSpPr>
          <p:nvPr>
            <p:ph type="sldNum" sz="quarter" idx="10"/>
          </p:nvPr>
        </p:nvSpPr>
        <p:spPr/>
        <p:txBody>
          <a:bodyPr/>
          <a:lstStyle/>
          <a:p>
            <a:fld id="{70B72B21-0727-4BAE-A074-B13011E2E6D1}" type="slidenum">
              <a:rPr lang="ko-KR" altLang="en-US" smtClean="0"/>
              <a:t>15</a:t>
            </a:fld>
            <a:endParaRPr lang="ko-KR" altLang="en-US"/>
          </a:p>
        </p:txBody>
      </p:sp>
    </p:spTree>
    <p:extLst>
      <p:ext uri="{BB962C8B-B14F-4D97-AF65-F5344CB8AC3E}">
        <p14:creationId xmlns:p14="http://schemas.microsoft.com/office/powerpoint/2010/main" val="34465075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latinLnBrk="1"/>
            <a:r>
              <a:rPr lang="en-US" altLang="ko-KR" dirty="0"/>
              <a:t>Before we talk about details, let me first illustrate the PARCTAB scenario that was presented in the paper.</a:t>
            </a:r>
          </a:p>
          <a:p>
            <a:pPr latinLnBrk="1"/>
            <a:r>
              <a:rPr lang="en-US" altLang="ko-KR" dirty="0"/>
              <a:t>PARCTAB is a small hand-held computer with wireless networking capability.</a:t>
            </a:r>
          </a:p>
          <a:p>
            <a:pPr latinLnBrk="1"/>
            <a:r>
              <a:rPr lang="en-US" altLang="ko-KR" dirty="0"/>
              <a:t>It supports room-level localization + wireless net connections + interactive display (128x64pixel)</a:t>
            </a:r>
          </a:p>
          <a:p>
            <a:pPr latinLnBrk="1"/>
            <a:endParaRPr lang="en-US" altLang="ko-KR" dirty="0"/>
          </a:p>
          <a:p>
            <a:pPr latinLnBrk="1"/>
            <a:r>
              <a:rPr lang="en-US" altLang="ko-KR" dirty="0"/>
              <a:t>#1) On the left hand side, you can see a virtual whiteboard, and people are actually collaborating through the virtual screen</a:t>
            </a:r>
          </a:p>
          <a:p>
            <a:pPr latinLnBrk="1"/>
            <a:r>
              <a:rPr lang="en-US" altLang="ko-KR" dirty="0"/>
              <a:t>#2) In the middle, people are talking to each other; it looks like they are sharing files </a:t>
            </a:r>
          </a:p>
          <a:p>
            <a:pPr latinLnBrk="1"/>
            <a:r>
              <a:rPr lang="en-US" altLang="ko-KR" dirty="0"/>
              <a:t>#3) On the right, it looks like he just entered the room, it automatically reconfigure the device, and it also shows some alarm signals on the wall. </a:t>
            </a:r>
            <a:endParaRPr lang="ko-KR" altLang="ko-KR" dirty="0"/>
          </a:p>
        </p:txBody>
      </p:sp>
      <p:sp>
        <p:nvSpPr>
          <p:cNvPr id="4" name="슬라이드 번호 개체 틀 3"/>
          <p:cNvSpPr>
            <a:spLocks noGrp="1"/>
          </p:cNvSpPr>
          <p:nvPr>
            <p:ph type="sldNum" sz="quarter" idx="10"/>
          </p:nvPr>
        </p:nvSpPr>
        <p:spPr/>
        <p:txBody>
          <a:bodyPr/>
          <a:lstStyle/>
          <a:p>
            <a:fld id="{70B72B21-0727-4BAE-A074-B13011E2E6D1}" type="slidenum">
              <a:rPr lang="ko-KR" altLang="en-US" smtClean="0"/>
              <a:t>16</a:t>
            </a:fld>
            <a:endParaRPr lang="ko-KR" altLang="en-US"/>
          </a:p>
        </p:txBody>
      </p:sp>
    </p:spTree>
    <p:extLst>
      <p:ext uri="{BB962C8B-B14F-4D97-AF65-F5344CB8AC3E}">
        <p14:creationId xmlns:p14="http://schemas.microsoft.com/office/powerpoint/2010/main" val="36080436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latinLnBrk="1"/>
            <a:r>
              <a:rPr lang="en-US" altLang="ko-KR" dirty="0"/>
              <a:t>Let’s first take look at the proximate selection. </a:t>
            </a:r>
            <a:endParaRPr lang="ko-KR" altLang="ko-KR" dirty="0"/>
          </a:p>
          <a:p>
            <a:pPr latinLnBrk="1"/>
            <a:r>
              <a:rPr lang="en-US" altLang="ko-KR" dirty="0"/>
              <a:t>In the paper the authors said that what is proximate selection is, </a:t>
            </a:r>
          </a:p>
          <a:p>
            <a:pPr latinLnBrk="1"/>
            <a:r>
              <a:rPr lang="en-US" altLang="ko-KR" dirty="0"/>
              <a:t> &gt;&gt; it's a user-interface technique that makes the located objects emphasized or being easier to choose. </a:t>
            </a:r>
          </a:p>
          <a:p>
            <a:pPr latinLnBrk="1"/>
            <a:endParaRPr lang="en-US" altLang="ko-KR" dirty="0"/>
          </a:p>
          <a:p>
            <a:pPr latinLnBrk="1"/>
            <a:r>
              <a:rPr lang="en-US" altLang="ko-KR" dirty="0"/>
              <a:t>It would be useful for displaying “located objects” so that users can select what he/she want to use. </a:t>
            </a:r>
          </a:p>
          <a:p>
            <a:pPr latinLnBrk="1"/>
            <a:r>
              <a:rPr lang="en-US" altLang="ko-KR" dirty="0"/>
              <a:t> </a:t>
            </a:r>
          </a:p>
          <a:p>
            <a:pPr latinLnBrk="1"/>
            <a:r>
              <a:rPr lang="en-US" altLang="ko-KR" dirty="0"/>
              <a:t>* in the case of </a:t>
            </a:r>
            <a:r>
              <a:rPr lang="en-US" altLang="ko-KR" b="1" u="sng" dirty="0"/>
              <a:t>computer input/output devices</a:t>
            </a:r>
            <a:r>
              <a:rPr lang="en-US" altLang="ko-KR" dirty="0"/>
              <a:t>, you can browse a list of printers near by you</a:t>
            </a:r>
          </a:p>
          <a:p>
            <a:pPr latinLnBrk="1"/>
            <a:r>
              <a:rPr lang="en-US" altLang="ko-KR" dirty="0"/>
              <a:t> - when you have the list of printers, you can sort the list based on the distance. </a:t>
            </a:r>
          </a:p>
          <a:p>
            <a:pPr latinLnBrk="1"/>
            <a:endParaRPr lang="en-US" altLang="ko-KR" dirty="0"/>
          </a:p>
          <a:p>
            <a:pPr latinLnBrk="1"/>
            <a:r>
              <a:rPr lang="en-US" altLang="ko-KR" dirty="0"/>
              <a:t>* There could be </a:t>
            </a:r>
            <a:r>
              <a:rPr lang="en-US" altLang="ko-KR" b="1" u="sng" dirty="0"/>
              <a:t>non-physical objects or virtual objects</a:t>
            </a:r>
            <a:r>
              <a:rPr lang="en-US" altLang="ko-KR" dirty="0"/>
              <a:t> and services accessed at a particular location. </a:t>
            </a:r>
          </a:p>
          <a:p>
            <a:pPr latinLnBrk="1"/>
            <a:r>
              <a:rPr lang="en-US" altLang="ko-KR" dirty="0"/>
              <a:t> - You have software menus, or the lists of instructions or regulation, like documents.</a:t>
            </a:r>
          </a:p>
          <a:p>
            <a:pPr latinLnBrk="1"/>
            <a:endParaRPr lang="en-US" altLang="ko-KR" dirty="0"/>
          </a:p>
          <a:p>
            <a:pPr latinLnBrk="1"/>
            <a:r>
              <a:rPr lang="en-US" altLang="ko-KR" dirty="0"/>
              <a:t> * It could be even </a:t>
            </a:r>
            <a:r>
              <a:rPr lang="en-US" altLang="ko-KR" b="1" u="sng" dirty="0"/>
              <a:t>other information like places</a:t>
            </a:r>
            <a:r>
              <a:rPr lang="en-US" altLang="ko-KR" dirty="0"/>
              <a:t> that users want to find. In this case, as in yellow pages, we can sort places according to the distance. </a:t>
            </a:r>
            <a:endParaRPr lang="ko-KR" altLang="ko-KR" dirty="0"/>
          </a:p>
        </p:txBody>
      </p:sp>
      <p:sp>
        <p:nvSpPr>
          <p:cNvPr id="4" name="슬라이드 번호 개체 틀 3"/>
          <p:cNvSpPr>
            <a:spLocks noGrp="1"/>
          </p:cNvSpPr>
          <p:nvPr>
            <p:ph type="sldNum" sz="quarter" idx="10"/>
          </p:nvPr>
        </p:nvSpPr>
        <p:spPr/>
        <p:txBody>
          <a:bodyPr/>
          <a:lstStyle/>
          <a:p>
            <a:fld id="{70B72B21-0727-4BAE-A074-B13011E2E6D1}" type="slidenum">
              <a:rPr lang="ko-KR" altLang="en-US" smtClean="0"/>
              <a:t>17</a:t>
            </a:fld>
            <a:endParaRPr lang="ko-KR" altLang="en-US"/>
          </a:p>
        </p:txBody>
      </p:sp>
    </p:spTree>
    <p:extLst>
      <p:ext uri="{BB962C8B-B14F-4D97-AF65-F5344CB8AC3E}">
        <p14:creationId xmlns:p14="http://schemas.microsoft.com/office/powerpoint/2010/main" val="25852951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atinLnBrk="1"/>
            <a:r>
              <a:rPr lang="en-US" altLang="ko-KR" dirty="0"/>
              <a:t>Let's take a look at this example for proximate selection. </a:t>
            </a:r>
          </a:p>
          <a:p>
            <a:pPr latinLnBrk="1"/>
            <a:endParaRPr lang="en-US" altLang="ko-KR" dirty="0"/>
          </a:p>
          <a:p>
            <a:pPr latinLnBrk="1"/>
            <a:r>
              <a:rPr lang="en-US" altLang="ko-KR" dirty="0"/>
              <a:t>You scan nearby printers, and you want to provide a proximate selection dialog for printers.</a:t>
            </a:r>
          </a:p>
          <a:p>
            <a:pPr latinLnBrk="1"/>
            <a:r>
              <a:rPr lang="en-US" altLang="ko-KR" dirty="0"/>
              <a:t>Each printer has three elements: name of the printer, location, a distance from the user.</a:t>
            </a:r>
          </a:p>
          <a:p>
            <a:pPr latinLnBrk="1"/>
            <a:endParaRPr lang="en-US" altLang="ko-KR" dirty="0"/>
          </a:p>
          <a:p>
            <a:pPr latinLnBrk="1"/>
            <a:r>
              <a:rPr lang="en-US" altLang="ko-KR" dirty="0"/>
              <a:t>Here we have four ways of visualizing this information. </a:t>
            </a:r>
          </a:p>
          <a:p>
            <a:pPr latinLnBrk="1"/>
            <a:endParaRPr lang="en-US" altLang="ko-KR" dirty="0"/>
          </a:p>
          <a:p>
            <a:pPr latinLnBrk="1"/>
            <a:r>
              <a:rPr lang="en-US" altLang="ko-KR" dirty="0"/>
              <a:t>#1. In Figure (a), you can see that printer names are alphabetically sorted.  </a:t>
            </a:r>
            <a:endParaRPr lang="ko-KR" altLang="ko-KR" dirty="0"/>
          </a:p>
          <a:p>
            <a:pPr latinLnBrk="1"/>
            <a:r>
              <a:rPr lang="en-US" altLang="ko-KR" dirty="0"/>
              <a:t>#2. Another option is to order by proximity. That is based on how far each printer is from the user. </a:t>
            </a:r>
          </a:p>
          <a:p>
            <a:pPr latinLnBrk="1"/>
            <a:r>
              <a:rPr lang="en-US" altLang="ko-KR" dirty="0"/>
              <a:t>#3. The third option is that names are alphabetically sorted, but nearby printers are emphasized with bold characters. </a:t>
            </a:r>
          </a:p>
          <a:p>
            <a:pPr latinLnBrk="1"/>
            <a:r>
              <a:rPr lang="en-US" altLang="ko-KR" dirty="0"/>
              <a:t>#4. The fourth one shows that names are alphabetically sorted, but distance is visualized based on distance, just like simulating prospective views.  </a:t>
            </a:r>
          </a:p>
          <a:p>
            <a:pPr latinLnBrk="1"/>
            <a:endParaRPr lang="en-US" altLang="ko-KR" dirty="0"/>
          </a:p>
          <a:p>
            <a:pPr latinLnBrk="1"/>
            <a:r>
              <a:rPr lang="en-US" altLang="ko-KR" dirty="0"/>
              <a:t>From this example, we can see that by incorporating contextual information, we can think of many different styles for proximate selection. </a:t>
            </a:r>
          </a:p>
          <a:p>
            <a:r>
              <a:rPr lang="en-US" altLang="ko-KR" baseline="0" dirty="0"/>
              <a:t> </a:t>
            </a:r>
            <a:endParaRPr lang="ko-KR" altLang="ko-KR" dirty="0"/>
          </a:p>
        </p:txBody>
      </p:sp>
      <p:sp>
        <p:nvSpPr>
          <p:cNvPr id="4" name="Slide Number Placeholder 3"/>
          <p:cNvSpPr>
            <a:spLocks noGrp="1"/>
          </p:cNvSpPr>
          <p:nvPr>
            <p:ph type="sldNum" sz="quarter" idx="10"/>
          </p:nvPr>
        </p:nvSpPr>
        <p:spPr/>
        <p:txBody>
          <a:bodyPr/>
          <a:lstStyle/>
          <a:p>
            <a:fld id="{C659439A-2E1E-42C4-B60F-EC209E702153}" type="slidenum">
              <a:rPr lang="en-US" smtClean="0"/>
              <a:t>18</a:t>
            </a:fld>
            <a:endParaRPr lang="en-US"/>
          </a:p>
        </p:txBody>
      </p:sp>
    </p:spTree>
    <p:extLst>
      <p:ext uri="{BB962C8B-B14F-4D97-AF65-F5344CB8AC3E}">
        <p14:creationId xmlns:p14="http://schemas.microsoft.com/office/powerpoint/2010/main" val="4544374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latinLnBrk="1"/>
            <a:r>
              <a:rPr lang="en-US" altLang="ko-KR" dirty="0"/>
              <a:t>Instead of showing it on a table as before, we can use an interactive map as well.  </a:t>
            </a:r>
          </a:p>
          <a:p>
            <a:pPr latinLnBrk="1"/>
            <a:r>
              <a:rPr lang="en-US" altLang="ko-KR" dirty="0"/>
              <a:t>If we know the current location of users, and the location of other devices, we can visualize the locations of these devices in 2D space.  </a:t>
            </a:r>
          </a:p>
          <a:p>
            <a:pPr latinLnBrk="1"/>
            <a:endParaRPr lang="en-US" altLang="ko-KR" dirty="0"/>
          </a:p>
          <a:p>
            <a:pPr latinLnBrk="1"/>
            <a:r>
              <a:rPr lang="en-US" altLang="ko-KR" dirty="0"/>
              <a:t>Let’s take a look at </a:t>
            </a:r>
            <a:r>
              <a:rPr lang="en-US" altLang="ko-KR" dirty="0" err="1"/>
              <a:t>Naver</a:t>
            </a:r>
            <a:r>
              <a:rPr lang="en-US" altLang="ko-KR" dirty="0"/>
              <a:t> </a:t>
            </a:r>
            <a:r>
              <a:rPr lang="en-US" altLang="ko-KR" dirty="0" err="1"/>
              <a:t>KiN</a:t>
            </a:r>
            <a:r>
              <a:rPr lang="en-US" altLang="ko-KR" dirty="0"/>
              <a:t>, a location-based social Q&amp;A service.  </a:t>
            </a:r>
          </a:p>
          <a:p>
            <a:pPr latinLnBrk="1"/>
            <a:r>
              <a:rPr lang="en-US" altLang="ko-KR" dirty="0"/>
              <a:t>In this example, you post questions related to your current location, and it will be displayed on the web.</a:t>
            </a:r>
          </a:p>
          <a:p>
            <a:pPr latinLnBrk="1"/>
            <a:r>
              <a:rPr lang="en-US" altLang="ko-KR" dirty="0"/>
              <a:t>From the map, you can also see the list of questions that are located around you. </a:t>
            </a:r>
          </a:p>
          <a:p>
            <a:pPr latinLnBrk="1"/>
            <a:r>
              <a:rPr lang="en-US" altLang="ko-KR" dirty="0"/>
              <a:t>By using an interactive map, you can freely navigate different questions by panning and zoom the map. </a:t>
            </a:r>
          </a:p>
          <a:p>
            <a:pPr latinLnBrk="1"/>
            <a:r>
              <a:rPr lang="en-US" altLang="ko-KR" dirty="0"/>
              <a:t> </a:t>
            </a:r>
          </a:p>
          <a:p>
            <a:pPr defTabSz="912937">
              <a:defRPr/>
            </a:pPr>
            <a:r>
              <a:rPr lang="en-US" altLang="ko-KR" sz="1400" b="1" dirty="0"/>
              <a:t>** this is the end of video 1!!</a:t>
            </a:r>
            <a:endParaRPr lang="ko-KR" altLang="ko-KR" sz="1400" b="1" dirty="0"/>
          </a:p>
          <a:p>
            <a:pPr latinLnBrk="1"/>
            <a:endParaRPr lang="en-US" altLang="ko-KR" dirty="0"/>
          </a:p>
          <a:p>
            <a:pPr latinLnBrk="1"/>
            <a:endParaRPr lang="ko-KR" altLang="ko-KR" dirty="0"/>
          </a:p>
        </p:txBody>
      </p:sp>
      <p:sp>
        <p:nvSpPr>
          <p:cNvPr id="4" name="슬라이드 번호 개체 틀 3"/>
          <p:cNvSpPr>
            <a:spLocks noGrp="1"/>
          </p:cNvSpPr>
          <p:nvPr>
            <p:ph type="sldNum" sz="quarter" idx="10"/>
          </p:nvPr>
        </p:nvSpPr>
        <p:spPr/>
        <p:txBody>
          <a:bodyPr/>
          <a:lstStyle/>
          <a:p>
            <a:fld id="{70B72B21-0727-4BAE-A074-B13011E2E6D1}" type="slidenum">
              <a:rPr lang="ko-KR" altLang="en-US" smtClean="0"/>
              <a:t>19</a:t>
            </a:fld>
            <a:endParaRPr lang="ko-KR" altLang="en-US"/>
          </a:p>
        </p:txBody>
      </p:sp>
    </p:spTree>
    <p:extLst>
      <p:ext uri="{BB962C8B-B14F-4D97-AF65-F5344CB8AC3E}">
        <p14:creationId xmlns:p14="http://schemas.microsoft.com/office/powerpoint/2010/main" val="5632435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defTabSz="912937" latinLnBrk="0">
              <a:defRPr/>
            </a:pPr>
            <a:r>
              <a:rPr lang="en-US" altLang="ko-KR" dirty="0"/>
              <a:t>This lecture introduces the concept of context-aware computing. </a:t>
            </a:r>
          </a:p>
          <a:p>
            <a:pPr defTabSz="912937" latinLnBrk="0">
              <a:defRPr/>
            </a:pPr>
            <a:r>
              <a:rPr lang="en-US" altLang="ko-KR" dirty="0"/>
              <a:t>This slide-deck is based on the paper titled, ‘There is more to Context than Location’</a:t>
            </a:r>
            <a:endParaRPr lang="ko-KR" altLang="ko-KR" dirty="0"/>
          </a:p>
          <a:p>
            <a:endParaRPr lang="ko-KR" altLang="en-US" dirty="0"/>
          </a:p>
        </p:txBody>
      </p:sp>
      <p:sp>
        <p:nvSpPr>
          <p:cNvPr id="4" name="슬라이드 번호 개체 틀 3"/>
          <p:cNvSpPr>
            <a:spLocks noGrp="1"/>
          </p:cNvSpPr>
          <p:nvPr>
            <p:ph type="sldNum" sz="quarter" idx="10"/>
          </p:nvPr>
        </p:nvSpPr>
        <p:spPr/>
        <p:txBody>
          <a:bodyPr/>
          <a:lstStyle/>
          <a:p>
            <a:fld id="{C659439A-2E1E-42C4-B60F-EC209E702153}" type="slidenum">
              <a:rPr lang="en-US" smtClean="0"/>
              <a:t>2</a:t>
            </a:fld>
            <a:endParaRPr lang="en-US"/>
          </a:p>
        </p:txBody>
      </p:sp>
    </p:spTree>
    <p:extLst>
      <p:ext uri="{BB962C8B-B14F-4D97-AF65-F5344CB8AC3E}">
        <p14:creationId xmlns:p14="http://schemas.microsoft.com/office/powerpoint/2010/main" val="239475960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latinLnBrk="1"/>
            <a:r>
              <a:rPr lang="en-US" altLang="ko-KR" dirty="0"/>
              <a:t>Now let's go into the contextual information and commands. </a:t>
            </a:r>
            <a:endParaRPr lang="ko-KR" altLang="ko-KR" dirty="0"/>
          </a:p>
          <a:p>
            <a:pPr latinLnBrk="1"/>
            <a:r>
              <a:rPr lang="en-US" altLang="ko-KR" dirty="0"/>
              <a:t>Basically what we can see here is that people's actions are constrained based on where they are located. </a:t>
            </a:r>
          </a:p>
          <a:p>
            <a:pPr latinLnBrk="1"/>
            <a:r>
              <a:rPr lang="en-US" altLang="ko-KR" dirty="0"/>
              <a:t>If you are in the library, then you're mostly studying, and also if you are in the kitchen, your activities are more like something that you can do in the kitchen. </a:t>
            </a:r>
          </a:p>
          <a:p>
            <a:pPr latinLnBrk="1"/>
            <a:r>
              <a:rPr lang="en-US" altLang="ko-KR" dirty="0"/>
              <a:t>Similarly, in the office, you are mostly interacting with the computers or reading papers or books.</a:t>
            </a:r>
          </a:p>
          <a:p>
            <a:pPr latinLnBrk="1"/>
            <a:endParaRPr lang="ko-KR" altLang="ko-KR" dirty="0"/>
          </a:p>
          <a:p>
            <a:pPr latinLnBrk="1"/>
            <a:r>
              <a:rPr lang="en-US" altLang="ko-KR" dirty="0"/>
              <a:t>The key idea here is that context parameterizes context commands as well as the types of information to be used.  </a:t>
            </a:r>
          </a:p>
          <a:p>
            <a:pPr latinLnBrk="1"/>
            <a:r>
              <a:rPr lang="en-US" altLang="ko-KR" dirty="0"/>
              <a:t> -- for example, if you say “print”, by default that printing to the nearest printer.</a:t>
            </a:r>
          </a:p>
          <a:p>
            <a:pPr latinLnBrk="1"/>
            <a:endParaRPr lang="ko-KR" altLang="ko-KR" dirty="0"/>
          </a:p>
          <a:p>
            <a:pPr latinLnBrk="1"/>
            <a:r>
              <a:rPr lang="en-US" altLang="ko-KR" dirty="0"/>
              <a:t>So whatever the user actions are, they are actually restricted within the environment that the user is located in. </a:t>
            </a:r>
          </a:p>
          <a:p>
            <a:pPr latinLnBrk="1"/>
            <a:r>
              <a:rPr lang="en-US" altLang="ko-KR" dirty="0"/>
              <a:t> &gt;&gt; then, the set of actions that you can do within the environment can be considered as commands related to the contextual situation.   </a:t>
            </a:r>
            <a:endParaRPr lang="ko-KR" altLang="ko-KR" dirty="0"/>
          </a:p>
        </p:txBody>
      </p:sp>
      <p:sp>
        <p:nvSpPr>
          <p:cNvPr id="4" name="Slide Number Placeholder 3"/>
          <p:cNvSpPr>
            <a:spLocks noGrp="1"/>
          </p:cNvSpPr>
          <p:nvPr>
            <p:ph type="sldNum" sz="quarter" idx="10"/>
          </p:nvPr>
        </p:nvSpPr>
        <p:spPr/>
        <p:txBody>
          <a:bodyPr/>
          <a:lstStyle/>
          <a:p>
            <a:fld id="{C659439A-2E1E-42C4-B60F-EC209E702153}" type="slidenum">
              <a:rPr lang="en-US" smtClean="0"/>
              <a:t>20</a:t>
            </a:fld>
            <a:endParaRPr lang="en-US"/>
          </a:p>
        </p:txBody>
      </p:sp>
    </p:spTree>
    <p:extLst>
      <p:ext uri="{BB962C8B-B14F-4D97-AF65-F5344CB8AC3E}">
        <p14:creationId xmlns:p14="http://schemas.microsoft.com/office/powerpoint/2010/main" val="37405843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latinLnBrk="1"/>
            <a:r>
              <a:rPr lang="en-US" altLang="ko-KR" dirty="0"/>
              <a:t>Let’s now take a look at PARCTAB’s location-based file system to better illustrate contextual info and commands. </a:t>
            </a:r>
          </a:p>
          <a:p>
            <a:pPr latinLnBrk="1"/>
            <a:endParaRPr lang="en-US" altLang="ko-KR" dirty="0"/>
          </a:p>
          <a:p>
            <a:pPr latinLnBrk="1"/>
            <a:r>
              <a:rPr lang="en-US" altLang="ko-KR" dirty="0"/>
              <a:t>1) Here directories are location names, containing files, programs, and links that can be executed within that location. </a:t>
            </a:r>
          </a:p>
          <a:p>
            <a:pPr latinLnBrk="1"/>
            <a:endParaRPr lang="ko-KR" altLang="ko-KR" dirty="0"/>
          </a:p>
          <a:p>
            <a:pPr latinLnBrk="1"/>
            <a:r>
              <a:rPr lang="en-US" altLang="ko-KR" dirty="0"/>
              <a:t>2) And there is a location browser that automatically shows the directories that match with the current location. </a:t>
            </a:r>
          </a:p>
          <a:p>
            <a:pPr latinLnBrk="1"/>
            <a:r>
              <a:rPr lang="en-US" altLang="ko-KR" dirty="0"/>
              <a:t> &gt;&gt; So here, if you're in the office it shows the occupants' finger plans, who are there, what they have been doing, and the calendar files that show whether the room is available or not. </a:t>
            </a:r>
            <a:endParaRPr lang="ko-KR" altLang="ko-KR" dirty="0"/>
          </a:p>
          <a:p>
            <a:pPr latinLnBrk="1"/>
            <a:r>
              <a:rPr lang="en-US" altLang="ko-KR" dirty="0"/>
              <a:t> &gt;&gt; And in the lab, it has a file that shows the general description of a research group. </a:t>
            </a:r>
          </a:p>
          <a:p>
            <a:pPr latinLnBrk="1"/>
            <a:endParaRPr lang="ko-KR" altLang="ko-KR" dirty="0"/>
          </a:p>
          <a:p>
            <a:pPr latinLnBrk="1"/>
            <a:r>
              <a:rPr lang="en-US" altLang="ko-KR" dirty="0"/>
              <a:t>3) Interestingly, the location browser can also run contextual commands like</a:t>
            </a:r>
          </a:p>
          <a:p>
            <a:pPr latinLnBrk="1"/>
            <a:r>
              <a:rPr lang="en-US" altLang="ko-KR" dirty="0"/>
              <a:t> &gt;&gt; migrating a remote app's windows to a nearby display.</a:t>
            </a:r>
          </a:p>
          <a:p>
            <a:pPr latinLnBrk="1"/>
            <a:r>
              <a:rPr lang="en-US" altLang="ko-KR" dirty="0"/>
              <a:t> &gt;&gt; Or when you are entering a library,  a library category is automatically displayed and you can easily check it out.  </a:t>
            </a:r>
            <a:endParaRPr lang="ko-KR" altLang="ko-KR" dirty="0"/>
          </a:p>
        </p:txBody>
      </p:sp>
      <p:sp>
        <p:nvSpPr>
          <p:cNvPr id="4" name="Slide Number Placeholder 3"/>
          <p:cNvSpPr>
            <a:spLocks noGrp="1"/>
          </p:cNvSpPr>
          <p:nvPr>
            <p:ph type="sldNum" sz="quarter" idx="10"/>
          </p:nvPr>
        </p:nvSpPr>
        <p:spPr/>
        <p:txBody>
          <a:bodyPr/>
          <a:lstStyle/>
          <a:p>
            <a:fld id="{C659439A-2E1E-42C4-B60F-EC209E702153}" type="slidenum">
              <a:rPr lang="en-US" smtClean="0"/>
              <a:t>21</a:t>
            </a:fld>
            <a:endParaRPr lang="en-US"/>
          </a:p>
        </p:txBody>
      </p:sp>
    </p:spTree>
    <p:extLst>
      <p:ext uri="{BB962C8B-B14F-4D97-AF65-F5344CB8AC3E}">
        <p14:creationId xmlns:p14="http://schemas.microsoft.com/office/powerpoint/2010/main" val="116105955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1031"/>
          <p:cNvSpPr>
            <a:spLocks noGrp="1" noChangeArrowheads="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1761" indent="-285293" eaLnBrk="0" hangingPunct="0">
              <a:defRPr>
                <a:solidFill>
                  <a:schemeClr val="tx1"/>
                </a:solidFill>
                <a:latin typeface="Arial" panose="020B0604020202020204" pitchFamily="34" charset="0"/>
                <a:cs typeface="Arial" panose="020B0604020202020204" pitchFamily="34" charset="0"/>
              </a:defRPr>
            </a:lvl2pPr>
            <a:lvl3pPr marL="1141171" indent="-228234" eaLnBrk="0" hangingPunct="0">
              <a:defRPr>
                <a:solidFill>
                  <a:schemeClr val="tx1"/>
                </a:solidFill>
                <a:latin typeface="Arial" panose="020B0604020202020204" pitchFamily="34" charset="0"/>
                <a:cs typeface="Arial" panose="020B0604020202020204" pitchFamily="34" charset="0"/>
              </a:defRPr>
            </a:lvl3pPr>
            <a:lvl4pPr marL="1597640" indent="-228234" eaLnBrk="0" hangingPunct="0">
              <a:defRPr>
                <a:solidFill>
                  <a:schemeClr val="tx1"/>
                </a:solidFill>
                <a:latin typeface="Arial" panose="020B0604020202020204" pitchFamily="34" charset="0"/>
                <a:cs typeface="Arial" panose="020B0604020202020204" pitchFamily="34" charset="0"/>
              </a:defRPr>
            </a:lvl4pPr>
            <a:lvl5pPr marL="2054108" indent="-228234" eaLnBrk="0" hangingPunct="0">
              <a:defRPr>
                <a:solidFill>
                  <a:schemeClr val="tx1"/>
                </a:solidFill>
                <a:latin typeface="Arial" panose="020B0604020202020204" pitchFamily="34" charset="0"/>
                <a:cs typeface="Arial" panose="020B0604020202020204" pitchFamily="34" charset="0"/>
              </a:defRPr>
            </a:lvl5pPr>
            <a:lvl6pPr marL="2510577" indent="-228234"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67045" indent="-228234"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3514" indent="-228234"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79982" indent="-228234"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5CA573CA-7A09-4C4A-AE09-68B9F16288D0}" type="slidenum">
              <a:rPr lang="en-US" altLang="ko-KR">
                <a:latin typeface="Calibri" panose="020F0502020204030204" pitchFamily="34" charset="0"/>
                <a:ea typeface="맑은 고딕" panose="020B0503020000020004" pitchFamily="50" charset="-127"/>
              </a:rPr>
              <a:pPr eaLnBrk="1" hangingPunct="1"/>
              <a:t>22</a:t>
            </a:fld>
            <a:endParaRPr lang="en-US" altLang="ko-KR">
              <a:latin typeface="Calibri" panose="020F0502020204030204" pitchFamily="34" charset="0"/>
              <a:ea typeface="맑은 고딕" panose="020B0503020000020004" pitchFamily="50" charset="-127"/>
            </a:endParaRPr>
          </a:p>
        </p:txBody>
      </p:sp>
      <p:sp>
        <p:nvSpPr>
          <p:cNvPr id="54275"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4276"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latinLnBrk="0" hangingPunct="1">
              <a:spcBef>
                <a:spcPct val="0"/>
              </a:spcBef>
            </a:pPr>
            <a:r>
              <a:rPr lang="en-US" dirty="0"/>
              <a:t>Future computing environments will free the user from the constraints of the desktop. Applications for a mobile environment should take advantage of contextual information, such as position, to offer greater services to the user. In this paper, we present the </a:t>
            </a:r>
            <a:r>
              <a:rPr lang="en-US" dirty="0" err="1"/>
              <a:t>Cyberguide</a:t>
            </a:r>
            <a:r>
              <a:rPr lang="en-US" dirty="0"/>
              <a:t> project, in which we are building prototypes of a mobile context-aware tour guide. Knowledge of the user’s current location, as well as a history of past locations, are used to provide more of the kind of services that we come to expect from a real tour guide. We describe the architecture and features of a variety of </a:t>
            </a:r>
            <a:r>
              <a:rPr lang="en-US" dirty="0" err="1"/>
              <a:t>Cyberguide</a:t>
            </a:r>
            <a:r>
              <a:rPr lang="en-US" dirty="0"/>
              <a:t> prototypes developed for indoor and outdoor use on a number of different hand-held platforms. We also discuss the general research issues that have emerged in our context-aware applications development in a mobile environment. in the hands of many students, all with different ideas that they were allowed to investigate</a:t>
            </a:r>
            <a:endParaRPr lang="ko-KR" altLang="ko-KR" dirty="0"/>
          </a:p>
          <a:p>
            <a:pPr eaLnBrk="1" latinLnBrk="0" hangingPunct="1">
              <a:spcBef>
                <a:spcPct val="0"/>
              </a:spcBef>
            </a:pPr>
            <a:endParaRPr lang="en-US" dirty="0"/>
          </a:p>
          <a:p>
            <a:pPr eaLnBrk="1" latinLnBrk="0" hangingPunct="1">
              <a:spcBef>
                <a:spcPct val="0"/>
              </a:spcBef>
            </a:pPr>
            <a:r>
              <a:rPr lang="en-US" dirty="0"/>
              <a:t>We chose to work initially with the Apple </a:t>
            </a:r>
            <a:r>
              <a:rPr lang="en-US" dirty="0" err="1"/>
              <a:t>MessagePad</a:t>
            </a:r>
            <a:r>
              <a:rPr lang="en-US" dirty="0"/>
              <a:t> 100 with Newton 1.3 and pen-based PCs running Windows for Pen Computing 1.0. </a:t>
            </a:r>
          </a:p>
          <a:p>
            <a:pPr eaLnBrk="1" latinLnBrk="0" hangingPunct="1">
              <a:spcBef>
                <a:spcPct val="0"/>
              </a:spcBef>
            </a:pPr>
            <a:endParaRPr lang="en-US" dirty="0"/>
          </a:p>
          <a:p>
            <a:pPr eaLnBrk="1" latinLnBrk="0" hangingPunct="1">
              <a:spcBef>
                <a:spcPct val="0"/>
              </a:spcBef>
            </a:pPr>
            <a:r>
              <a:rPr lang="en-US" dirty="0"/>
              <a:t>Each platform was available for $150–500 with relatively powerful development environments. </a:t>
            </a:r>
          </a:p>
          <a:p>
            <a:pPr eaLnBrk="1" latinLnBrk="0" hangingPunct="1">
              <a:spcBef>
                <a:spcPct val="0"/>
              </a:spcBef>
            </a:pPr>
            <a:r>
              <a:rPr lang="en-US" dirty="0"/>
              <a:t>This low cost of hardware was critical to the success of </a:t>
            </a:r>
            <a:r>
              <a:rPr lang="en-US" dirty="0" err="1"/>
              <a:t>Cyberguide</a:t>
            </a:r>
            <a:r>
              <a:rPr lang="en-US" dirty="0"/>
              <a:t> because it made it possible to put a number of units</a:t>
            </a:r>
          </a:p>
          <a:p>
            <a:pPr eaLnBrk="1" latinLnBrk="0" hangingPunct="1">
              <a:spcBef>
                <a:spcPct val="0"/>
              </a:spcBef>
            </a:pPr>
            <a:endParaRPr lang="en-US" dirty="0"/>
          </a:p>
        </p:txBody>
      </p:sp>
    </p:spTree>
    <p:extLst>
      <p:ext uri="{BB962C8B-B14F-4D97-AF65-F5344CB8AC3E}">
        <p14:creationId xmlns:p14="http://schemas.microsoft.com/office/powerpoint/2010/main" val="390348433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latinLnBrk="1"/>
            <a:r>
              <a:rPr lang="en-US" altLang="ko-KR" dirty="0"/>
              <a:t>So let's take a look at another example. </a:t>
            </a:r>
            <a:endParaRPr lang="ko-KR" altLang="ko-KR" dirty="0"/>
          </a:p>
          <a:p>
            <a:pPr latinLnBrk="1"/>
            <a:r>
              <a:rPr lang="en-US" altLang="ko-KR" dirty="0"/>
              <a:t>In this slide, I show you </a:t>
            </a:r>
            <a:r>
              <a:rPr lang="en-US" altLang="ko-KR" dirty="0" err="1"/>
              <a:t>Geonotes</a:t>
            </a:r>
            <a:r>
              <a:rPr lang="en-US" altLang="ko-KR" dirty="0"/>
              <a:t>. </a:t>
            </a:r>
          </a:p>
          <a:p>
            <a:pPr latinLnBrk="1"/>
            <a:r>
              <a:rPr lang="en-US" altLang="ko-KR" dirty="0"/>
              <a:t>This application is more or like an electronic post-it, but it’s a special note that you can “virtually” store information at a certain location. </a:t>
            </a:r>
          </a:p>
          <a:p>
            <a:pPr latinLnBrk="1"/>
            <a:r>
              <a:rPr lang="en-US" altLang="ko-KR" dirty="0"/>
              <a:t>This paper was published in </a:t>
            </a:r>
            <a:r>
              <a:rPr lang="en-US" altLang="ko-KR" dirty="0" err="1"/>
              <a:t>Ubicom</a:t>
            </a:r>
            <a:r>
              <a:rPr lang="en-US" altLang="ko-KR" dirty="0"/>
              <a:t> 2001, which is one of the premier conferences regarding this topic. </a:t>
            </a:r>
          </a:p>
          <a:p>
            <a:pPr latinLnBrk="1"/>
            <a:r>
              <a:rPr lang="en-US" altLang="ko-KR" dirty="0"/>
              <a:t>If you would like to know more about this app, I strongly encourage you to read the paper.</a:t>
            </a:r>
          </a:p>
          <a:p>
            <a:pPr latinLnBrk="1"/>
            <a:endParaRPr lang="en-US" altLang="ko-KR" dirty="0"/>
          </a:p>
          <a:p>
            <a:pPr latinLnBrk="1"/>
            <a:r>
              <a:rPr lang="en-US" altLang="ko-KR" dirty="0"/>
              <a:t>Since it support real-world annotation virtually similar to post-it.</a:t>
            </a:r>
          </a:p>
          <a:p>
            <a:pPr latinLnBrk="1"/>
            <a:r>
              <a:rPr lang="en-US" altLang="ko-KR" dirty="0"/>
              <a:t>For a given location, it allows you to browse a list of notes posted at that place. </a:t>
            </a:r>
          </a:p>
          <a:p>
            <a:pPr latinLnBrk="1"/>
            <a:r>
              <a:rPr lang="en-US" altLang="ko-KR" dirty="0"/>
              <a:t>There could be different types of notes such as open notes, private notes from friends. </a:t>
            </a:r>
          </a:p>
          <a:p>
            <a:pPr latinLnBrk="1"/>
            <a:endParaRPr lang="en-US" altLang="ko-KR" dirty="0"/>
          </a:p>
          <a:p>
            <a:pPr latinLnBrk="1"/>
            <a:r>
              <a:rPr lang="en-US" altLang="ko-KR" dirty="0"/>
              <a:t>We can easily see that the information that you’re getting from this is “contextualized information” as it is related to that location. </a:t>
            </a:r>
          </a:p>
          <a:p>
            <a:pPr latinLnBrk="1"/>
            <a:endParaRPr lang="en-US" altLang="ko-KR" dirty="0"/>
          </a:p>
          <a:p>
            <a:pPr latinLnBrk="1"/>
            <a:r>
              <a:rPr lang="en-US" altLang="ko-KR" dirty="0"/>
              <a:t>You can also set filters (e.g., based on sender ID or by keywords, etc.) </a:t>
            </a:r>
          </a:p>
          <a:p>
            <a:pPr latinLnBrk="1"/>
            <a:r>
              <a:rPr lang="en-US" altLang="ko-KR" dirty="0"/>
              <a:t>  &gt; filtering allows users to mitigate the problem of information overload, meaning that there could be too many notes to read by a user. </a:t>
            </a:r>
          </a:p>
          <a:p>
            <a:pPr latinLnBrk="1"/>
            <a:endParaRPr lang="en-US" altLang="ko-KR" dirty="0"/>
          </a:p>
          <a:p>
            <a:pPr latinLnBrk="1"/>
            <a:r>
              <a:rPr lang="en-US" altLang="ko-KR" dirty="0"/>
              <a:t>I just showed you that </a:t>
            </a:r>
            <a:r>
              <a:rPr lang="en-US" altLang="ko-KR" dirty="0" err="1"/>
              <a:t>Geonotes</a:t>
            </a:r>
            <a:r>
              <a:rPr lang="en-US" altLang="ko-KR" dirty="0"/>
              <a:t> can be considered as a good example of contextual information apps. </a:t>
            </a:r>
          </a:p>
          <a:p>
            <a:pPr latinLnBrk="1"/>
            <a:r>
              <a:rPr lang="en-US" altLang="ko-KR" dirty="0"/>
              <a:t>  </a:t>
            </a:r>
            <a:endParaRPr lang="ko-KR" altLang="ko-KR" dirty="0"/>
          </a:p>
          <a:p>
            <a:pPr defTabSz="912937">
              <a:defRPr/>
            </a:pPr>
            <a:r>
              <a:rPr lang="en-US" altLang="ko-KR" dirty="0"/>
              <a:t> </a:t>
            </a:r>
            <a:endParaRPr lang="ko-KR" altLang="ko-KR" dirty="0"/>
          </a:p>
          <a:p>
            <a:endParaRPr lang="ko-KR" altLang="en-US" dirty="0"/>
          </a:p>
        </p:txBody>
      </p:sp>
      <p:sp>
        <p:nvSpPr>
          <p:cNvPr id="4" name="슬라이드 번호 개체 틀 3"/>
          <p:cNvSpPr>
            <a:spLocks noGrp="1"/>
          </p:cNvSpPr>
          <p:nvPr>
            <p:ph type="sldNum" sz="quarter" idx="10"/>
          </p:nvPr>
        </p:nvSpPr>
        <p:spPr/>
        <p:txBody>
          <a:bodyPr/>
          <a:lstStyle/>
          <a:p>
            <a:fld id="{70B72B21-0727-4BAE-A074-B13011E2E6D1}" type="slidenum">
              <a:rPr lang="ko-KR" altLang="en-US" smtClean="0"/>
              <a:t>23</a:t>
            </a:fld>
            <a:endParaRPr lang="ko-KR" altLang="en-US"/>
          </a:p>
        </p:txBody>
      </p:sp>
    </p:spTree>
    <p:extLst>
      <p:ext uri="{BB962C8B-B14F-4D97-AF65-F5344CB8AC3E}">
        <p14:creationId xmlns:p14="http://schemas.microsoft.com/office/powerpoint/2010/main" val="14854053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atinLnBrk="1"/>
            <a:r>
              <a:rPr lang="en-US" altLang="ko-KR" dirty="0"/>
              <a:t>The next concept is automatic contextual reconfiguration. </a:t>
            </a:r>
            <a:endParaRPr lang="ko-KR" altLang="ko-KR" dirty="0"/>
          </a:p>
          <a:p>
            <a:pPr latinLnBrk="1"/>
            <a:r>
              <a:rPr lang="en-US" altLang="ko-KR" dirty="0"/>
              <a:t>It’s a process of adding new components, removing existing components, or altering the connection between components.</a:t>
            </a:r>
            <a:endParaRPr lang="ko-KR" altLang="ko-KR" dirty="0"/>
          </a:p>
          <a:p>
            <a:pPr latinLnBrk="1"/>
            <a:r>
              <a:rPr lang="en-US" altLang="ko-KR" dirty="0"/>
              <a:t>When we say components and connections, it's a manipulation of client UI, servers, their communication channels to the clients. </a:t>
            </a:r>
            <a:endParaRPr lang="ko-KR" altLang="ko-KR" dirty="0"/>
          </a:p>
          <a:p>
            <a:pPr latinLnBrk="1"/>
            <a:r>
              <a:rPr lang="en-US" altLang="ko-KR" dirty="0"/>
              <a:t>For example, changing connections can be like connecting to the virtual whiteboard;</a:t>
            </a:r>
          </a:p>
          <a:p>
            <a:pPr latinLnBrk="1"/>
            <a:r>
              <a:rPr lang="en-US" altLang="ko-KR" dirty="0"/>
              <a:t> when you’re connecting to this whiteboard, client UI or server’s internal status can be changed.  </a:t>
            </a:r>
          </a:p>
          <a:p>
            <a:pPr latinLnBrk="1"/>
            <a:endParaRPr lang="en-US" altLang="ko-KR" dirty="0"/>
          </a:p>
          <a:p>
            <a:pPr latinLnBrk="1"/>
            <a:r>
              <a:rPr lang="en-US" altLang="ko-KR" dirty="0"/>
              <a:t>==</a:t>
            </a:r>
          </a:p>
          <a:p>
            <a:pPr latinLnBrk="1"/>
            <a:r>
              <a:rPr lang="en-US" dirty="0"/>
              <a:t>2.2 Automatic Contextual Reconfiguration </a:t>
            </a:r>
          </a:p>
          <a:p>
            <a:pPr latinLnBrk="1"/>
            <a:r>
              <a:rPr lang="en-US" dirty="0"/>
              <a:t>Reconfiguration is the process of adding new components, removing existing components. or altering the connections between components. Typical components and connections are servers and their communication channels to clients. However reconfigurable components may also include loadable device drivers, program modules, hardware elements, etc. In the case of context-aware systems, the interesting aspect is how context of use might bring about different system configurations and what these adaptions are. When a group of people is in one place, the people can easily share the physical objects in that place. For example, people in a meeting room share a table that might hold scattered papers, and a whiteboard with diagrams. To promote similar sharing, we wrote a multi-user drawing program for the PARCTAB which provides a workspace for each room, a sort of virtual whiteboard. Entering a room causes an automatic binding between the mobile host and the room’s virtual whiteboard. In this way people in the same room can easily collaborate using the virtual whiteboard. Moving to a different room brings up a different drawing surface. Automatic reconfiguration creates the illusion of accessing this virtual object as if it were physical. Reconfiguration could be based on other information in addition to location, for example, the people present in a room. If a project group is meeting then the project whiteboard is active. This change makes virtual whiteboards more powerful than their physical analogues since a virtual whiteboard can persist from meeting to meeting, and can follow participants from room to room. </a:t>
            </a:r>
          </a:p>
          <a:p>
            <a:pPr latinLnBrk="1"/>
            <a:endParaRPr lang="en-US" dirty="0"/>
          </a:p>
          <a:p>
            <a:pPr latinLnBrk="1"/>
            <a:r>
              <a:rPr lang="en-US" dirty="0"/>
              <a:t>Contextual reconfiguration might also include operating system functions: for example, leaving the disk spinning when the mobile has a power connection. </a:t>
            </a:r>
            <a:r>
              <a:rPr lang="en-US" dirty="0" err="1"/>
              <a:t>Schilit</a:t>
            </a:r>
            <a:r>
              <a:rPr lang="en-US" dirty="0"/>
              <a:t> and Duchamp [8] describe how an operating system can use the memory of nearby idle computers for backing store, rather than swapping to a local or remote disk. The context of use, i.e., the hosts in the vicinity, define the system configuration, and when hosts change location, the configuration adapts accordingly. Systems that reconfigure based on context are subject to the same problems faced by reconfigurable systems in general. In addition, if the context is changing rapidly it may be distracting to the user or impractical (due to performance) to adapt to every change. Also, certain adaptions may confuse users, particularly if the context is incorrectly reported, if the user is unaware of what context an application considers relevant, or if the context changes during use. Future work should address these issues.</a:t>
            </a:r>
          </a:p>
          <a:p>
            <a:pPr latinLnBrk="1"/>
            <a:endParaRPr lang="en-US" altLang="ko-KR" dirty="0"/>
          </a:p>
          <a:p>
            <a:pPr latinLnBrk="1"/>
            <a:endParaRPr lang="ko-KR" altLang="ko-KR" dirty="0"/>
          </a:p>
        </p:txBody>
      </p:sp>
      <p:sp>
        <p:nvSpPr>
          <p:cNvPr id="4" name="Slide Number Placeholder 3"/>
          <p:cNvSpPr>
            <a:spLocks noGrp="1"/>
          </p:cNvSpPr>
          <p:nvPr>
            <p:ph type="sldNum" sz="quarter" idx="10"/>
          </p:nvPr>
        </p:nvSpPr>
        <p:spPr/>
        <p:txBody>
          <a:bodyPr/>
          <a:lstStyle/>
          <a:p>
            <a:fld id="{C659439A-2E1E-42C4-B60F-EC209E702153}" type="slidenum">
              <a:rPr lang="en-US" smtClean="0"/>
              <a:t>24</a:t>
            </a:fld>
            <a:endParaRPr lang="en-US"/>
          </a:p>
        </p:txBody>
      </p:sp>
    </p:spTree>
    <p:extLst>
      <p:ext uri="{BB962C8B-B14F-4D97-AF65-F5344CB8AC3E}">
        <p14:creationId xmlns:p14="http://schemas.microsoft.com/office/powerpoint/2010/main" val="32458203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atinLnBrk="1"/>
            <a:r>
              <a:rPr lang="en-US" altLang="ko-KR" dirty="0"/>
              <a:t>Let’s take a look at the examples in the paper.</a:t>
            </a:r>
          </a:p>
          <a:p>
            <a:pPr latinLnBrk="1"/>
            <a:endParaRPr lang="en-US" altLang="ko-KR" dirty="0"/>
          </a:p>
          <a:p>
            <a:pPr latinLnBrk="1"/>
            <a:r>
              <a:rPr lang="en-US" altLang="ko-KR" dirty="0"/>
              <a:t>The first one is a light sensitive display. </a:t>
            </a:r>
          </a:p>
          <a:p>
            <a:pPr latinLnBrk="1"/>
            <a:r>
              <a:rPr lang="en-US" altLang="ko-KR" dirty="0"/>
              <a:t> &gt;&gt; As I explained earlier, a mobile device’s screen brightness can be intelligently changed based on environmental light condition.</a:t>
            </a:r>
          </a:p>
          <a:p>
            <a:pPr latinLnBrk="1"/>
            <a:endParaRPr lang="ko-KR" altLang="ko-KR" dirty="0"/>
          </a:p>
          <a:p>
            <a:pPr latinLnBrk="1"/>
            <a:r>
              <a:rPr lang="en-US" altLang="ko-KR" dirty="0"/>
              <a:t>The second one is an orientation-sensitive user interface. </a:t>
            </a:r>
          </a:p>
          <a:p>
            <a:pPr latinLnBrk="1"/>
            <a:r>
              <a:rPr lang="en-US" altLang="ko-KR" dirty="0"/>
              <a:t> &gt;&gt; So, having orientation sensors, when they flip around devices, they were able to see which direction users are watching, so it automatically flips. </a:t>
            </a:r>
          </a:p>
          <a:p>
            <a:pPr latinLnBrk="1"/>
            <a:r>
              <a:rPr lang="en-US" altLang="ko-KR" dirty="0"/>
              <a:t> &gt;&gt; Again, this is so easy and so intuitive, but back then this was considered to be a really novel and interesting concept. </a:t>
            </a:r>
            <a:endParaRPr lang="ko-KR" altLang="ko-KR" dirty="0"/>
          </a:p>
          <a:p>
            <a:endParaRPr lang="ko-KR" altLang="en-US" dirty="0"/>
          </a:p>
        </p:txBody>
      </p:sp>
      <p:sp>
        <p:nvSpPr>
          <p:cNvPr id="4" name="Slide Number Placeholder 3"/>
          <p:cNvSpPr>
            <a:spLocks noGrp="1"/>
          </p:cNvSpPr>
          <p:nvPr>
            <p:ph type="sldNum" sz="quarter" idx="10"/>
          </p:nvPr>
        </p:nvSpPr>
        <p:spPr/>
        <p:txBody>
          <a:bodyPr/>
          <a:lstStyle/>
          <a:p>
            <a:fld id="{C659439A-2E1E-42C4-B60F-EC209E702153}" type="slidenum">
              <a:rPr lang="en-US" smtClean="0"/>
              <a:t>25</a:t>
            </a:fld>
            <a:endParaRPr lang="en-US"/>
          </a:p>
        </p:txBody>
      </p:sp>
    </p:spTree>
    <p:extLst>
      <p:ext uri="{BB962C8B-B14F-4D97-AF65-F5344CB8AC3E}">
        <p14:creationId xmlns:p14="http://schemas.microsoft.com/office/powerpoint/2010/main" val="317657241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2937" latinLnBrk="0">
              <a:defRPr/>
            </a:pPr>
            <a:r>
              <a:rPr lang="en-US" dirty="0"/>
              <a:t>Let’s continue our discussion on this virtual whiteboard.</a:t>
            </a:r>
          </a:p>
          <a:p>
            <a:pPr defTabSz="912937" latinLnBrk="0">
              <a:defRPr/>
            </a:pPr>
            <a:endParaRPr lang="ko-KR" altLang="ko-KR" dirty="0"/>
          </a:p>
          <a:p>
            <a:pPr latinLnBrk="1"/>
            <a:r>
              <a:rPr lang="en-US" altLang="ko-KR" dirty="0"/>
              <a:t>When you enter a room, a mobile host can automatically bind itself to the room's virtual whiteboard. </a:t>
            </a:r>
          </a:p>
          <a:p>
            <a:pPr latinLnBrk="1"/>
            <a:r>
              <a:rPr lang="en-US" altLang="ko-KR" dirty="0"/>
              <a:t>And then it automatically load you something that you want to share; or can display the content that you discussed earlier with the same group of people. </a:t>
            </a:r>
          </a:p>
          <a:p>
            <a:pPr latinLnBrk="1"/>
            <a:endParaRPr lang="en-US" altLang="ko-KR" dirty="0"/>
          </a:p>
          <a:p>
            <a:pPr latinLnBrk="1"/>
            <a:r>
              <a:rPr lang="en-US" altLang="ko-KR" dirty="0"/>
              <a:t>Let’s take a look at another example, </a:t>
            </a:r>
            <a:r>
              <a:rPr lang="en-US" altLang="ko-KR" dirty="0" err="1"/>
              <a:t>Sensay</a:t>
            </a:r>
            <a:r>
              <a:rPr lang="en-US" altLang="ko-KR" dirty="0"/>
              <a:t>, which was published in ISWC, International Symposium on Wearable Computers, in 2003. </a:t>
            </a:r>
          </a:p>
          <a:p>
            <a:pPr latinLnBrk="1"/>
            <a:endParaRPr lang="ko-KR" altLang="ko-KR" dirty="0"/>
          </a:p>
          <a:p>
            <a:pPr latinLnBrk="1"/>
            <a:r>
              <a:rPr lang="en-US" altLang="ko-KR" dirty="0"/>
              <a:t>What happens is that </a:t>
            </a:r>
            <a:r>
              <a:rPr lang="en-US" altLang="ko-KR" dirty="0" err="1"/>
              <a:t>SenSay</a:t>
            </a:r>
            <a:r>
              <a:rPr lang="en-US" altLang="ko-KR" dirty="0"/>
              <a:t> automatically configures smartphone's status. </a:t>
            </a:r>
          </a:p>
          <a:p>
            <a:pPr latinLnBrk="1"/>
            <a:r>
              <a:rPr lang="en-US" altLang="ko-KR" dirty="0"/>
              <a:t>It’s called a context-aware mobile phone that has four states: uninterruptible, idle, active and normal states.  </a:t>
            </a:r>
          </a:p>
          <a:p>
            <a:pPr latinLnBrk="1"/>
            <a:r>
              <a:rPr lang="en-US" altLang="ko-KR" dirty="0"/>
              <a:t>Depending on what state the phone is, its actions would be different.</a:t>
            </a:r>
          </a:p>
          <a:p>
            <a:pPr latinLnBrk="1"/>
            <a:endParaRPr lang="en-US" altLang="ko-KR" dirty="0"/>
          </a:p>
          <a:p>
            <a:pPr latinLnBrk="1"/>
            <a:r>
              <a:rPr lang="en-US" altLang="ko-KR" dirty="0"/>
              <a:t>Because this work was published in 2003, smartphones were not really like the current phones back then, </a:t>
            </a:r>
          </a:p>
          <a:p>
            <a:pPr latinLnBrk="1"/>
            <a:r>
              <a:rPr lang="en-US" altLang="ko-KR" dirty="0"/>
              <a:t>   &gt;&gt; so they had costumed hardware  </a:t>
            </a:r>
          </a:p>
          <a:p>
            <a:pPr latinLnBrk="1"/>
            <a:r>
              <a:rPr lang="en-US" altLang="ko-KR" dirty="0"/>
              <a:t>   &gt;&gt; for instance, the hardware can detect whether there's noise or not, whether somebody's speaking or not, whether users are moving or not, and whether there are visible lights or not, and what the temperature is. </a:t>
            </a:r>
            <a:endParaRPr lang="ko-KR" altLang="ko-KR" dirty="0"/>
          </a:p>
          <a:p>
            <a:pPr latinLnBrk="1"/>
            <a:r>
              <a:rPr lang="en-US" altLang="ko-KR" dirty="0"/>
              <a:t> </a:t>
            </a:r>
          </a:p>
          <a:p>
            <a:pPr latinLnBrk="1"/>
            <a:r>
              <a:rPr lang="en-US" altLang="ko-KR" dirty="0"/>
              <a:t>The system can utilize this sensor data as well as user’s calendar to make automatic actions. </a:t>
            </a:r>
          </a:p>
          <a:p>
            <a:pPr latinLnBrk="1"/>
            <a:r>
              <a:rPr lang="en-US" altLang="ko-KR" dirty="0"/>
              <a:t>Now, when the calendar says a user is engaged in a meeting, and he’s currently speaking, then the system automatically changes its status to uninterruptable mode. </a:t>
            </a:r>
          </a:p>
          <a:p>
            <a:pPr latinLnBrk="1"/>
            <a:r>
              <a:rPr lang="en-US" altLang="ko-KR" dirty="0"/>
              <a:t>It is also possible that when a phone call comes in, it can automatically respond back by texting 'oh I'm busy and I can't receive the phone call'. </a:t>
            </a:r>
            <a:endParaRPr lang="ko-KR" altLang="ko-KR" dirty="0"/>
          </a:p>
          <a:p>
            <a:pPr latinLnBrk="1"/>
            <a:endParaRPr lang="en-US" altLang="ko-KR" dirty="0"/>
          </a:p>
          <a:p>
            <a:pPr latinLnBrk="1"/>
            <a:r>
              <a:rPr lang="en-US" altLang="ko-KR" dirty="0"/>
              <a:t>When the user is actively moving, and ambient noise is high, then the user in the active mode,  we can define other automatic configuration and context-triggered actions.  </a:t>
            </a:r>
            <a:endParaRPr lang="en-US" dirty="0"/>
          </a:p>
        </p:txBody>
      </p:sp>
      <p:sp>
        <p:nvSpPr>
          <p:cNvPr id="4" name="Slide Number Placeholder 3"/>
          <p:cNvSpPr>
            <a:spLocks noGrp="1"/>
          </p:cNvSpPr>
          <p:nvPr>
            <p:ph type="sldNum" sz="quarter" idx="10"/>
          </p:nvPr>
        </p:nvSpPr>
        <p:spPr/>
        <p:txBody>
          <a:bodyPr/>
          <a:lstStyle/>
          <a:p>
            <a:fld id="{C659439A-2E1E-42C4-B60F-EC209E702153}" type="slidenum">
              <a:rPr lang="en-US" smtClean="0"/>
              <a:t>26</a:t>
            </a:fld>
            <a:endParaRPr lang="en-US"/>
          </a:p>
        </p:txBody>
      </p:sp>
    </p:spTree>
    <p:extLst>
      <p:ext uri="{BB962C8B-B14F-4D97-AF65-F5344CB8AC3E}">
        <p14:creationId xmlns:p14="http://schemas.microsoft.com/office/powerpoint/2010/main" val="39381053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latinLnBrk="1"/>
            <a:r>
              <a:rPr lang="en-US" altLang="ko-KR" dirty="0"/>
              <a:t>Now </a:t>
            </a:r>
            <a:r>
              <a:rPr lang="en-US" altLang="ko-KR" dirty="0" err="1"/>
              <a:t>Sensay</a:t>
            </a:r>
            <a:r>
              <a:rPr lang="en-US" altLang="ko-KR" dirty="0"/>
              <a:t> brought us to the concept called context-triggered actions. </a:t>
            </a:r>
            <a:endParaRPr lang="ko-KR" altLang="ko-KR" dirty="0"/>
          </a:p>
          <a:p>
            <a:pPr latinLnBrk="1"/>
            <a:r>
              <a:rPr lang="en-US" altLang="ko-KR" dirty="0"/>
              <a:t>When we actually talk about context-triggered actions, </a:t>
            </a:r>
          </a:p>
          <a:p>
            <a:pPr latinLnBrk="1"/>
            <a:r>
              <a:rPr lang="en-US" altLang="ko-KR" dirty="0"/>
              <a:t>it is something like when the context are in a certain condition there are some actions that are invoked automatically.</a:t>
            </a:r>
          </a:p>
          <a:p>
            <a:pPr latinLnBrk="1"/>
            <a:endParaRPr lang="ko-KR" altLang="ko-KR" dirty="0"/>
          </a:p>
          <a:p>
            <a:pPr latinLnBrk="1"/>
            <a:r>
              <a:rPr lang="en-US" altLang="ko-KR" dirty="0"/>
              <a:t>Here the challenge is mostly about 1) expressiveness of the language for rules and 2) accuracy of the contextual information.</a:t>
            </a:r>
          </a:p>
          <a:p>
            <a:pPr latinLnBrk="1"/>
            <a:endParaRPr lang="ko-KR" altLang="ko-KR" dirty="0"/>
          </a:p>
          <a:p>
            <a:pPr latinLnBrk="1"/>
            <a:r>
              <a:rPr lang="en-US" altLang="ko-KR" dirty="0"/>
              <a:t>What I here mean by expressiveness of the rules is that how completely you can specify the rules.</a:t>
            </a:r>
          </a:p>
          <a:p>
            <a:pPr latinLnBrk="1"/>
            <a:endParaRPr lang="ko-KR" altLang="ko-KR" dirty="0"/>
          </a:p>
          <a:p>
            <a:pPr latinLnBrk="1"/>
            <a:r>
              <a:rPr lang="en-US" altLang="ko-KR" dirty="0"/>
              <a:t>Another aspect is even though the rules are expressive enough, another concern is accuracy of contextual information. </a:t>
            </a:r>
          </a:p>
          <a:p>
            <a:pPr latinLnBrk="1"/>
            <a:endParaRPr lang="ko-KR" altLang="ko-KR" dirty="0"/>
          </a:p>
          <a:p>
            <a:pPr latinLnBrk="1"/>
            <a:r>
              <a:rPr lang="en-US" altLang="ko-KR" dirty="0"/>
              <a:t>So what if it fails to correctly infer contextual information? </a:t>
            </a:r>
          </a:p>
          <a:p>
            <a:pPr latinLnBrk="1"/>
            <a:r>
              <a:rPr lang="en-US" altLang="ko-KR" dirty="0"/>
              <a:t>And when it makes some mistakes, it automatically trigger certain actions</a:t>
            </a:r>
          </a:p>
          <a:p>
            <a:pPr latinLnBrk="1"/>
            <a:r>
              <a:rPr lang="en-US" altLang="ko-KR" dirty="0"/>
              <a:t>  &gt;&gt; However, if that action may not be good, problems may arise.</a:t>
            </a:r>
          </a:p>
          <a:p>
            <a:pPr latinLnBrk="1"/>
            <a:r>
              <a:rPr lang="en-US" altLang="ko-KR" dirty="0"/>
              <a:t> &gt;&gt; one way of mitigating this problem is to put human in the loop, by explicitly asking users to confirm inferred context information. </a:t>
            </a:r>
          </a:p>
          <a:p>
            <a:pPr latinLnBrk="1"/>
            <a:endParaRPr lang="en-US" altLang="ko-KR" dirty="0"/>
          </a:p>
          <a:p>
            <a:pPr latinLnBrk="1"/>
            <a:r>
              <a:rPr lang="en-US" altLang="ko-KR" dirty="0"/>
              <a:t>In any cases, system designers should be careful about these two aspects. </a:t>
            </a:r>
            <a:endParaRPr lang="ko-KR" altLang="ko-KR" dirty="0"/>
          </a:p>
        </p:txBody>
      </p:sp>
      <p:sp>
        <p:nvSpPr>
          <p:cNvPr id="4" name="슬라이드 번호 개체 틀 3"/>
          <p:cNvSpPr>
            <a:spLocks noGrp="1"/>
          </p:cNvSpPr>
          <p:nvPr>
            <p:ph type="sldNum" sz="quarter" idx="10"/>
          </p:nvPr>
        </p:nvSpPr>
        <p:spPr/>
        <p:txBody>
          <a:bodyPr/>
          <a:lstStyle/>
          <a:p>
            <a:fld id="{70B72B21-0727-4BAE-A074-B13011E2E6D1}" type="slidenum">
              <a:rPr lang="ko-KR" altLang="en-US" smtClean="0"/>
              <a:t>27</a:t>
            </a:fld>
            <a:endParaRPr lang="ko-KR" altLang="en-US"/>
          </a:p>
        </p:txBody>
      </p:sp>
    </p:spTree>
    <p:extLst>
      <p:ext uri="{BB962C8B-B14F-4D97-AF65-F5344CB8AC3E}">
        <p14:creationId xmlns:p14="http://schemas.microsoft.com/office/powerpoint/2010/main" val="172409093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latinLnBrk="1"/>
            <a:r>
              <a:rPr lang="en-US" altLang="ko-KR" dirty="0"/>
              <a:t>Let me talk about a simple example of the context-triggered actions using Active Badges.</a:t>
            </a:r>
            <a:endParaRPr lang="ko-KR" altLang="ko-KR" dirty="0"/>
          </a:p>
          <a:p>
            <a:pPr latinLnBrk="1"/>
            <a:r>
              <a:rPr lang="en-US" altLang="ko-KR" dirty="0"/>
              <a:t>Active Badges are tools that tell you where you're located at.</a:t>
            </a:r>
          </a:p>
          <a:p>
            <a:pPr latinLnBrk="1"/>
            <a:endParaRPr lang="ko-KR" altLang="ko-KR" dirty="0"/>
          </a:p>
          <a:p>
            <a:pPr latinLnBrk="1"/>
            <a:r>
              <a:rPr lang="en-US" altLang="ko-KR" dirty="0"/>
              <a:t>So we can have a rule, very simple rule, based on {Badge ID, location, event type, action}.</a:t>
            </a:r>
          </a:p>
          <a:p>
            <a:pPr latinLnBrk="1"/>
            <a:endParaRPr lang="ko-KR" altLang="ko-KR" dirty="0"/>
          </a:p>
          <a:p>
            <a:pPr latinLnBrk="1"/>
            <a:r>
              <a:rPr lang="en-US" altLang="ko-KR" dirty="0"/>
              <a:t>For instance, if I walk into a kitchen, and say, remind me of a cup of coffee: </a:t>
            </a:r>
          </a:p>
          <a:p>
            <a:pPr latinLnBrk="1"/>
            <a:r>
              <a:rPr lang="en-US" altLang="ko-KR" dirty="0"/>
              <a:t>  - my badge, location: kitchen, event type: arriving, action: reminding via a display </a:t>
            </a:r>
          </a:p>
          <a:p>
            <a:pPr latinLnBrk="1"/>
            <a:endParaRPr lang="ko-KR" altLang="ko-KR" dirty="0"/>
          </a:p>
          <a:p>
            <a:pPr latinLnBrk="1"/>
            <a:r>
              <a:rPr lang="en-US" altLang="ko-KR" dirty="0"/>
              <a:t>Or maybe if I enter the kitchen, you can program it to play your favorite music.</a:t>
            </a:r>
          </a:p>
          <a:p>
            <a:pPr latinLnBrk="1"/>
            <a:r>
              <a:rPr lang="en-US" altLang="ko-KR" dirty="0"/>
              <a:t>In the first floor toilet, there’s a music player that detects whether a person is entering, and automatically plays a music </a:t>
            </a:r>
            <a:endParaRPr lang="ko-KR" altLang="ko-KR" dirty="0"/>
          </a:p>
        </p:txBody>
      </p:sp>
      <p:sp>
        <p:nvSpPr>
          <p:cNvPr id="4" name="슬라이드 번호 개체 틀 3"/>
          <p:cNvSpPr>
            <a:spLocks noGrp="1"/>
          </p:cNvSpPr>
          <p:nvPr>
            <p:ph type="sldNum" sz="quarter" idx="10"/>
          </p:nvPr>
        </p:nvSpPr>
        <p:spPr/>
        <p:txBody>
          <a:bodyPr/>
          <a:lstStyle/>
          <a:p>
            <a:fld id="{70B72B21-0727-4BAE-A074-B13011E2E6D1}" type="slidenum">
              <a:rPr lang="ko-KR" altLang="en-US" smtClean="0"/>
              <a:t>28</a:t>
            </a:fld>
            <a:endParaRPr lang="ko-KR" altLang="en-US"/>
          </a:p>
        </p:txBody>
      </p:sp>
    </p:spTree>
    <p:extLst>
      <p:ext uri="{BB962C8B-B14F-4D97-AF65-F5344CB8AC3E}">
        <p14:creationId xmlns:p14="http://schemas.microsoft.com/office/powerpoint/2010/main" val="321729706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latinLnBrk="1"/>
            <a:r>
              <a:rPr lang="en-US" altLang="ko-KR" dirty="0"/>
              <a:t>The last item we have is more complicated example called Siren which is published in Pervasive Computing at 2004. </a:t>
            </a:r>
          </a:p>
          <a:p>
            <a:pPr latinLnBrk="1"/>
            <a:endParaRPr lang="ko-KR" altLang="ko-KR" dirty="0"/>
          </a:p>
          <a:p>
            <a:pPr latinLnBrk="1"/>
            <a:r>
              <a:rPr lang="en-US" altLang="ko-KR" dirty="0"/>
              <a:t>We have a group of firefighters here.</a:t>
            </a:r>
          </a:p>
          <a:p>
            <a:pPr latinLnBrk="1"/>
            <a:r>
              <a:rPr lang="en-US" altLang="ko-KR" dirty="0"/>
              <a:t>These firefighters share the contextual information with other people. </a:t>
            </a:r>
          </a:p>
          <a:p>
            <a:pPr latinLnBrk="1"/>
            <a:r>
              <a:rPr lang="en-US" altLang="ko-KR" dirty="0"/>
              <a:t>Here, they have some rules, predefined, saying that if certain context configuration is correct, then it allows users to do something. </a:t>
            </a:r>
          </a:p>
          <a:p>
            <a:pPr latinLnBrk="1"/>
            <a:endParaRPr lang="ko-KR" altLang="ko-KR" dirty="0"/>
          </a:p>
          <a:p>
            <a:pPr latinLnBrk="1"/>
            <a:r>
              <a:rPr lang="en-US" altLang="ko-KR" dirty="0"/>
              <a:t>Let’s take a look at a rule example: </a:t>
            </a:r>
          </a:p>
          <a:p>
            <a:pPr latinLnBrk="1"/>
            <a:endParaRPr lang="en-US" altLang="ko-KR" dirty="0"/>
          </a:p>
          <a:p>
            <a:pPr latinLnBrk="1"/>
            <a:r>
              <a:rPr lang="en-US" altLang="ko-KR" dirty="0"/>
              <a:t>Firefighter F1 is in room A, and surrounding temperature is greater than 1500F, the system generates an alert that firefighter F1 is in danger, and generate an alert that room A is a dangerous place.</a:t>
            </a:r>
          </a:p>
          <a:p>
            <a:pPr latinLnBrk="1"/>
            <a:endParaRPr lang="ko-KR" altLang="ko-KR" dirty="0"/>
          </a:p>
          <a:p>
            <a:r>
              <a:rPr lang="en-US" altLang="ko-KR" dirty="0"/>
              <a:t>Using Siren, we can easily do generic programming like this, and then we can program </a:t>
            </a:r>
            <a:r>
              <a:rPr lang="en-US" altLang="ko-KR" dirty="0" err="1"/>
              <a:t>c.ontext</a:t>
            </a:r>
            <a:r>
              <a:rPr lang="en-US" altLang="ko-KR" dirty="0"/>
              <a:t>-triggered actions more freely</a:t>
            </a:r>
            <a:endParaRPr lang="ko-KR" altLang="en-US" dirty="0"/>
          </a:p>
        </p:txBody>
      </p:sp>
      <p:sp>
        <p:nvSpPr>
          <p:cNvPr id="4" name="슬라이드 번호 개체 틀 3"/>
          <p:cNvSpPr>
            <a:spLocks noGrp="1"/>
          </p:cNvSpPr>
          <p:nvPr>
            <p:ph type="sldNum" sz="quarter" idx="10"/>
          </p:nvPr>
        </p:nvSpPr>
        <p:spPr/>
        <p:txBody>
          <a:bodyPr/>
          <a:lstStyle/>
          <a:p>
            <a:fld id="{70B72B21-0727-4BAE-A074-B13011E2E6D1}" type="slidenum">
              <a:rPr lang="ko-KR" altLang="en-US" smtClean="0"/>
              <a:t>29</a:t>
            </a:fld>
            <a:endParaRPr lang="ko-KR" altLang="en-US"/>
          </a:p>
        </p:txBody>
      </p:sp>
    </p:spTree>
    <p:extLst>
      <p:ext uri="{BB962C8B-B14F-4D97-AF65-F5344CB8AC3E}">
        <p14:creationId xmlns:p14="http://schemas.microsoft.com/office/powerpoint/2010/main" val="2121203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r>
              <a:rPr lang="en-US" altLang="ko-KR" dirty="0"/>
              <a:t>In</a:t>
            </a:r>
            <a:r>
              <a:rPr lang="ko-KR" altLang="en-US" baseline="0" dirty="0"/>
              <a:t> </a:t>
            </a:r>
            <a:r>
              <a:rPr lang="en-US" altLang="ko-KR" baseline="0" dirty="0"/>
              <a:t>this video, we will review these two first, and the in the following video, we will discuss the later </a:t>
            </a:r>
            <a:endParaRPr lang="ko-KR" altLang="en-US" dirty="0"/>
          </a:p>
        </p:txBody>
      </p:sp>
      <p:sp>
        <p:nvSpPr>
          <p:cNvPr id="4" name="슬라이드 번호 개체 틀 3"/>
          <p:cNvSpPr>
            <a:spLocks noGrp="1"/>
          </p:cNvSpPr>
          <p:nvPr>
            <p:ph type="sldNum" sz="quarter" idx="10"/>
          </p:nvPr>
        </p:nvSpPr>
        <p:spPr/>
        <p:txBody>
          <a:bodyPr/>
          <a:lstStyle/>
          <a:p>
            <a:fld id="{C659439A-2E1E-42C4-B60F-EC209E702153}" type="slidenum">
              <a:rPr lang="en-US" smtClean="0"/>
              <a:t>3</a:t>
            </a:fld>
            <a:endParaRPr lang="en-US"/>
          </a:p>
        </p:txBody>
      </p:sp>
    </p:spTree>
    <p:extLst>
      <p:ext uri="{BB962C8B-B14F-4D97-AF65-F5344CB8AC3E}">
        <p14:creationId xmlns:p14="http://schemas.microsoft.com/office/powerpoint/2010/main" val="256715514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a:p>
        </p:txBody>
      </p:sp>
      <p:sp>
        <p:nvSpPr>
          <p:cNvPr id="4" name="슬라이드 번호 개체 틀 3"/>
          <p:cNvSpPr>
            <a:spLocks noGrp="1"/>
          </p:cNvSpPr>
          <p:nvPr>
            <p:ph type="sldNum" sz="quarter" idx="5"/>
          </p:nvPr>
        </p:nvSpPr>
        <p:spPr/>
        <p:txBody>
          <a:bodyPr/>
          <a:lstStyle/>
          <a:p>
            <a:fld id="{70B72B21-0727-4BAE-A074-B13011E2E6D1}" type="slidenum">
              <a:rPr lang="ko-KR" altLang="en-US" smtClean="0"/>
              <a:t>30</a:t>
            </a:fld>
            <a:endParaRPr lang="ko-KR" altLang="en-US"/>
          </a:p>
        </p:txBody>
      </p:sp>
    </p:spTree>
    <p:extLst>
      <p:ext uri="{BB962C8B-B14F-4D97-AF65-F5344CB8AC3E}">
        <p14:creationId xmlns:p14="http://schemas.microsoft.com/office/powerpoint/2010/main" val="64113555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ko-KR" dirty="0"/>
              <a:t>(</a:t>
            </a:r>
            <a:r>
              <a:rPr lang="en-US" altLang="ko-KR" dirty="0" err="1"/>
              <a:t>endogeneous</a:t>
            </a:r>
            <a:r>
              <a:rPr lang="en-US" altLang="ko-KR" dirty="0"/>
              <a:t> intent) </a:t>
            </a:r>
            <a:r>
              <a:rPr lang="en-US" altLang="ko-KR" dirty="0" err="1"/>
              <a:t>Captology</a:t>
            </a:r>
            <a:r>
              <a:rPr lang="en-US" altLang="ko-KR" dirty="0"/>
              <a:t> focuses on </a:t>
            </a:r>
            <a:r>
              <a:rPr lang="en-US" altLang="ko-KR" i="1" dirty="0"/>
              <a:t>endogenous </a:t>
            </a:r>
            <a:r>
              <a:rPr lang="en-US" altLang="ko-KR" dirty="0"/>
              <a:t>intent, that is, the persuasive intent that is designed into a computing product.</a:t>
            </a:r>
          </a:p>
          <a:p>
            <a:r>
              <a:rPr lang="en-US" altLang="ko-KR" dirty="0"/>
              <a:t>(exogenous</a:t>
            </a:r>
            <a:r>
              <a:rPr lang="en-US" altLang="ko-KR" baseline="0" dirty="0"/>
              <a:t> intent)</a:t>
            </a:r>
            <a:r>
              <a:rPr lang="en-US" altLang="ko-KR" dirty="0"/>
              <a:t> A product also could acquire </a:t>
            </a:r>
            <a:r>
              <a:rPr lang="en-US" altLang="ko-KR" i="1" dirty="0"/>
              <a:t>exogenous </a:t>
            </a:r>
            <a:r>
              <a:rPr lang="en-US" altLang="ko-KR" dirty="0"/>
              <a:t>persuasive intent from users or another source—that is, if a product is adopted for a persuasive goal the designers hadn’t planned. </a:t>
            </a:r>
            <a:r>
              <a:rPr lang="en-US" altLang="ko-KR" baseline="0" dirty="0"/>
              <a:t> </a:t>
            </a:r>
            <a:r>
              <a:rPr lang="en-US" altLang="ko-KR" dirty="0"/>
              <a:t>For example, the Palm computer is not a persuasive product by design, but a student might buy it to motivate herself to do homework more regularly. The Sony CD Discman wasn’t designed to be persuasive, but a friend of mine bought one because she thought that the ability to listen to music during her workouts would motivate her to run more often. </a:t>
            </a:r>
            <a:r>
              <a:rPr lang="en-US" altLang="ko-KR" dirty="0" err="1"/>
              <a:t>Captology</a:t>
            </a:r>
            <a:r>
              <a:rPr lang="en-US" altLang="ko-KR" dirty="0"/>
              <a:t> does not focus on such exogenous intent but only on the endogenous persuasive intent built into a product. </a:t>
            </a:r>
          </a:p>
          <a:p>
            <a:endParaRPr lang="en-US" altLang="ko-KR" dirty="0"/>
          </a:p>
          <a:p>
            <a:endParaRPr lang="ko-KR" altLang="en-US" dirty="0"/>
          </a:p>
        </p:txBody>
      </p:sp>
      <p:sp>
        <p:nvSpPr>
          <p:cNvPr id="4" name="Slide Number Placeholder 3"/>
          <p:cNvSpPr>
            <a:spLocks noGrp="1"/>
          </p:cNvSpPr>
          <p:nvPr>
            <p:ph type="sldNum" sz="quarter" idx="10"/>
          </p:nvPr>
        </p:nvSpPr>
        <p:spPr/>
        <p:txBody>
          <a:bodyPr/>
          <a:lstStyle/>
          <a:p>
            <a:pPr>
              <a:defRPr/>
            </a:pPr>
            <a:fld id="{F1870412-90A6-4089-982A-4382BFAE0344}" type="slidenum">
              <a:rPr lang="en-US" altLang="ko-KR" smtClean="0"/>
              <a:pPr>
                <a:defRPr/>
              </a:pPr>
              <a:t>31</a:t>
            </a:fld>
            <a:endParaRPr lang="en-US" altLang="ko-KR"/>
          </a:p>
        </p:txBody>
      </p:sp>
    </p:spTree>
    <p:extLst>
      <p:ext uri="{BB962C8B-B14F-4D97-AF65-F5344CB8AC3E}">
        <p14:creationId xmlns:p14="http://schemas.microsoft.com/office/powerpoint/2010/main" val="158114794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ko-KR" dirty="0"/>
              <a:t>(</a:t>
            </a:r>
            <a:r>
              <a:rPr lang="en-US" altLang="ko-KR" dirty="0" err="1"/>
              <a:t>endogeneous</a:t>
            </a:r>
            <a:r>
              <a:rPr lang="en-US" altLang="ko-KR" dirty="0"/>
              <a:t> intent) </a:t>
            </a:r>
            <a:r>
              <a:rPr lang="en-US" altLang="ko-KR" dirty="0" err="1"/>
              <a:t>Captology</a:t>
            </a:r>
            <a:r>
              <a:rPr lang="en-US" altLang="ko-KR" dirty="0"/>
              <a:t> focuses on </a:t>
            </a:r>
            <a:r>
              <a:rPr lang="en-US" altLang="ko-KR" i="1" dirty="0"/>
              <a:t>endogenous </a:t>
            </a:r>
            <a:r>
              <a:rPr lang="en-US" altLang="ko-KR" dirty="0"/>
              <a:t>intent, that is, the persuasive intent that is designed into a computing product.</a:t>
            </a:r>
          </a:p>
          <a:p>
            <a:r>
              <a:rPr lang="en-US" altLang="ko-KR" dirty="0"/>
              <a:t>(exogenous</a:t>
            </a:r>
            <a:r>
              <a:rPr lang="en-US" altLang="ko-KR" baseline="0" dirty="0"/>
              <a:t> intent)</a:t>
            </a:r>
            <a:r>
              <a:rPr lang="en-US" altLang="ko-KR" dirty="0"/>
              <a:t> A product also could acquire </a:t>
            </a:r>
            <a:r>
              <a:rPr lang="en-US" altLang="ko-KR" i="1" dirty="0"/>
              <a:t>exogenous </a:t>
            </a:r>
            <a:r>
              <a:rPr lang="en-US" altLang="ko-KR" dirty="0"/>
              <a:t>persuasive intent from users or another source—that is, if a product is adopted for a persuasive goal the designers hadn’t planned. </a:t>
            </a:r>
            <a:r>
              <a:rPr lang="en-US" altLang="ko-KR" baseline="0" dirty="0"/>
              <a:t> </a:t>
            </a:r>
            <a:r>
              <a:rPr lang="en-US" altLang="ko-KR" dirty="0"/>
              <a:t>For example, the Palm computer is not a persuasive product by design, but a student might buy it to motivate herself to do homework more regularly. The Sony CD Discman wasn’t designed to be persuasive, but a friend of mine bought one because she thought that the ability to listen to music during her workouts would motivate her to run more often. </a:t>
            </a:r>
            <a:r>
              <a:rPr lang="en-US" altLang="ko-KR" dirty="0" err="1"/>
              <a:t>Captology</a:t>
            </a:r>
            <a:r>
              <a:rPr lang="en-US" altLang="ko-KR" dirty="0"/>
              <a:t> does not focus on such exogenous intent but only on the endogenous persuasive intent built into a product. </a:t>
            </a:r>
          </a:p>
          <a:p>
            <a:endParaRPr lang="en-US" altLang="ko-KR" dirty="0"/>
          </a:p>
          <a:p>
            <a:endParaRPr lang="ko-KR" altLang="en-US" dirty="0"/>
          </a:p>
        </p:txBody>
      </p:sp>
      <p:sp>
        <p:nvSpPr>
          <p:cNvPr id="4" name="Slide Number Placeholder 3"/>
          <p:cNvSpPr>
            <a:spLocks noGrp="1"/>
          </p:cNvSpPr>
          <p:nvPr>
            <p:ph type="sldNum" sz="quarter" idx="10"/>
          </p:nvPr>
        </p:nvSpPr>
        <p:spPr/>
        <p:txBody>
          <a:bodyPr/>
          <a:lstStyle/>
          <a:p>
            <a:pPr>
              <a:defRPr/>
            </a:pPr>
            <a:fld id="{F1870412-90A6-4089-982A-4382BFAE0344}" type="slidenum">
              <a:rPr lang="en-US" altLang="ko-KR" smtClean="0"/>
              <a:pPr>
                <a:defRPr/>
              </a:pPr>
              <a:t>32</a:t>
            </a:fld>
            <a:endParaRPr lang="en-US" altLang="ko-KR"/>
          </a:p>
        </p:txBody>
      </p:sp>
    </p:spTree>
    <p:extLst>
      <p:ext uri="{BB962C8B-B14F-4D97-AF65-F5344CB8AC3E}">
        <p14:creationId xmlns:p14="http://schemas.microsoft.com/office/powerpoint/2010/main" val="164984867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a:p>
        </p:txBody>
      </p:sp>
      <p:sp>
        <p:nvSpPr>
          <p:cNvPr id="4" name="슬라이드 번호 개체 틀 3"/>
          <p:cNvSpPr>
            <a:spLocks noGrp="1"/>
          </p:cNvSpPr>
          <p:nvPr>
            <p:ph type="sldNum" sz="quarter" idx="5"/>
          </p:nvPr>
        </p:nvSpPr>
        <p:spPr/>
        <p:txBody>
          <a:bodyPr/>
          <a:lstStyle/>
          <a:p>
            <a:fld id="{70B72B21-0727-4BAE-A074-B13011E2E6D1}" type="slidenum">
              <a:rPr lang="ko-KR" altLang="en-US" smtClean="0"/>
              <a:t>33</a:t>
            </a:fld>
            <a:endParaRPr lang="ko-KR" altLang="en-US"/>
          </a:p>
        </p:txBody>
      </p:sp>
    </p:spTree>
    <p:extLst>
      <p:ext uri="{BB962C8B-B14F-4D97-AF65-F5344CB8AC3E}">
        <p14:creationId xmlns:p14="http://schemas.microsoft.com/office/powerpoint/2010/main" val="64137225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a:p>
        </p:txBody>
      </p:sp>
      <p:sp>
        <p:nvSpPr>
          <p:cNvPr id="4" name="슬라이드 번호 개체 틀 3"/>
          <p:cNvSpPr>
            <a:spLocks noGrp="1"/>
          </p:cNvSpPr>
          <p:nvPr>
            <p:ph type="sldNum" sz="quarter" idx="5"/>
          </p:nvPr>
        </p:nvSpPr>
        <p:spPr/>
        <p:txBody>
          <a:bodyPr/>
          <a:lstStyle/>
          <a:p>
            <a:fld id="{70B72B21-0727-4BAE-A074-B13011E2E6D1}" type="slidenum">
              <a:rPr lang="ko-KR" altLang="en-US" smtClean="0"/>
              <a:t>34</a:t>
            </a:fld>
            <a:endParaRPr lang="ko-KR" altLang="en-US"/>
          </a:p>
        </p:txBody>
      </p:sp>
    </p:spTree>
    <p:extLst>
      <p:ext uri="{BB962C8B-B14F-4D97-AF65-F5344CB8AC3E}">
        <p14:creationId xmlns:p14="http://schemas.microsoft.com/office/powerpoint/2010/main" val="131096690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Like other digital pets, Pikachu required care and feeding, but with a twist: the device contained a pedometer that could register and record the owner’s movements. </a:t>
            </a:r>
          </a:p>
          <a:p>
            <a:r>
              <a:rPr lang="en-US" altLang="ko-KR" dirty="0"/>
              <a:t>For the digital creature to thrive, its owner had to be physically active on a consistent basis. The owner had to walk, run, or jump—anything to activate the pedometer. </a:t>
            </a:r>
            <a:endParaRPr lang="ko-KR" altLang="en-US" dirty="0"/>
          </a:p>
        </p:txBody>
      </p:sp>
      <p:sp>
        <p:nvSpPr>
          <p:cNvPr id="4" name="슬라이드 번호 개체 틀 3"/>
          <p:cNvSpPr>
            <a:spLocks noGrp="1"/>
          </p:cNvSpPr>
          <p:nvPr>
            <p:ph type="sldNum" sz="quarter" idx="5"/>
          </p:nvPr>
        </p:nvSpPr>
        <p:spPr/>
        <p:txBody>
          <a:bodyPr/>
          <a:lstStyle/>
          <a:p>
            <a:fld id="{70B72B21-0727-4BAE-A074-B13011E2E6D1}" type="slidenum">
              <a:rPr lang="ko-KR" altLang="en-US" smtClean="0"/>
              <a:t>35</a:t>
            </a:fld>
            <a:endParaRPr lang="ko-KR" altLang="en-US"/>
          </a:p>
        </p:txBody>
      </p:sp>
    </p:spTree>
    <p:extLst>
      <p:ext uri="{BB962C8B-B14F-4D97-AF65-F5344CB8AC3E}">
        <p14:creationId xmlns:p14="http://schemas.microsoft.com/office/powerpoint/2010/main" val="9023411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Like other digital pets, Pikachu required care and feeding, but with a twist: the device contained a pedometer that could register and record the owner’s movements. </a:t>
            </a:r>
          </a:p>
          <a:p>
            <a:r>
              <a:rPr lang="en-US" altLang="ko-KR" dirty="0"/>
              <a:t>For the digital creature to thrive, its owner had to be physically active on a consistent basis. The owner had to walk, run, or jump—anything to activate the pedometer. </a:t>
            </a:r>
            <a:endParaRPr lang="ko-KR" altLang="en-US" dirty="0"/>
          </a:p>
        </p:txBody>
      </p:sp>
      <p:sp>
        <p:nvSpPr>
          <p:cNvPr id="4" name="슬라이드 번호 개체 틀 3"/>
          <p:cNvSpPr>
            <a:spLocks noGrp="1"/>
          </p:cNvSpPr>
          <p:nvPr>
            <p:ph type="sldNum" sz="quarter" idx="5"/>
          </p:nvPr>
        </p:nvSpPr>
        <p:spPr/>
        <p:txBody>
          <a:bodyPr/>
          <a:lstStyle/>
          <a:p>
            <a:fld id="{70B72B21-0727-4BAE-A074-B13011E2E6D1}" type="slidenum">
              <a:rPr lang="ko-KR" altLang="en-US" smtClean="0"/>
              <a:t>36</a:t>
            </a:fld>
            <a:endParaRPr lang="ko-KR" altLang="en-US"/>
          </a:p>
        </p:txBody>
      </p:sp>
    </p:spTree>
    <p:extLst>
      <p:ext uri="{BB962C8B-B14F-4D97-AF65-F5344CB8AC3E}">
        <p14:creationId xmlns:p14="http://schemas.microsoft.com/office/powerpoint/2010/main" val="168940965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ko-KR" baseline="0" dirty="0"/>
          </a:p>
        </p:txBody>
      </p:sp>
      <p:sp>
        <p:nvSpPr>
          <p:cNvPr id="4" name="Slide Number Placeholder 3"/>
          <p:cNvSpPr>
            <a:spLocks noGrp="1"/>
          </p:cNvSpPr>
          <p:nvPr>
            <p:ph type="sldNum" sz="quarter" idx="10"/>
          </p:nvPr>
        </p:nvSpPr>
        <p:spPr/>
        <p:txBody>
          <a:bodyPr/>
          <a:lstStyle/>
          <a:p>
            <a:fld id="{C4B448A2-3DE6-42D6-A8EA-DE6EBF157A88}" type="slidenum">
              <a:rPr lang="ko-KR" altLang="en-US" smtClean="0"/>
              <a:t>37</a:t>
            </a:fld>
            <a:endParaRPr lang="ko-KR" altLang="en-US"/>
          </a:p>
        </p:txBody>
      </p:sp>
    </p:spTree>
    <p:extLst>
      <p:ext uri="{BB962C8B-B14F-4D97-AF65-F5344CB8AC3E}">
        <p14:creationId xmlns:p14="http://schemas.microsoft.com/office/powerpoint/2010/main" val="411171176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a:p>
        </p:txBody>
      </p:sp>
      <p:sp>
        <p:nvSpPr>
          <p:cNvPr id="4" name="슬라이드 번호 개체 틀 3"/>
          <p:cNvSpPr>
            <a:spLocks noGrp="1"/>
          </p:cNvSpPr>
          <p:nvPr>
            <p:ph type="sldNum" sz="quarter" idx="5"/>
          </p:nvPr>
        </p:nvSpPr>
        <p:spPr/>
        <p:txBody>
          <a:bodyPr/>
          <a:lstStyle/>
          <a:p>
            <a:fld id="{70B72B21-0727-4BAE-A074-B13011E2E6D1}" type="slidenum">
              <a:rPr lang="ko-KR" altLang="en-US" smtClean="0"/>
              <a:t>38</a:t>
            </a:fld>
            <a:endParaRPr lang="ko-KR" altLang="en-US"/>
          </a:p>
        </p:txBody>
      </p:sp>
    </p:spTree>
    <p:extLst>
      <p:ext uri="{BB962C8B-B14F-4D97-AF65-F5344CB8AC3E}">
        <p14:creationId xmlns:p14="http://schemas.microsoft.com/office/powerpoint/2010/main" val="411062561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latinLnBrk="1"/>
            <a:r>
              <a:rPr lang="en-US" altLang="ko-KR" dirty="0"/>
              <a:t>Let me discuss errors in context-aware computing. </a:t>
            </a:r>
          </a:p>
          <a:p>
            <a:pPr latinLnBrk="1"/>
            <a:endParaRPr lang="en-US" altLang="ko-KR" dirty="0"/>
          </a:p>
          <a:p>
            <a:pPr latinLnBrk="1"/>
            <a:r>
              <a:rPr lang="en-US" altLang="ko-KR" dirty="0"/>
              <a:t>We discussed that the key of context-aware computing is sensing a user’s context, and adapting to that context. </a:t>
            </a:r>
          </a:p>
          <a:p>
            <a:pPr latinLnBrk="1"/>
            <a:r>
              <a:rPr lang="en-US" altLang="ko-KR" dirty="0"/>
              <a:t>However, if the system makes an error in inferring a user’s context, what happens? </a:t>
            </a:r>
          </a:p>
          <a:p>
            <a:pPr latinLnBrk="1"/>
            <a:r>
              <a:rPr lang="en-US" altLang="ko-KR" dirty="0"/>
              <a:t> &gt;&gt; For instance, automatically locking car doors</a:t>
            </a:r>
          </a:p>
          <a:p>
            <a:pPr latinLnBrk="1"/>
            <a:r>
              <a:rPr lang="en-US" altLang="ko-KR" dirty="0"/>
              <a:t> &gt;&gt; when you’re giving a presentation, screen saver can take away your slides. </a:t>
            </a:r>
          </a:p>
          <a:p>
            <a:pPr latinLnBrk="1"/>
            <a:r>
              <a:rPr lang="en-US" altLang="ko-KR" dirty="0"/>
              <a:t> &gt;&gt; you forgot that you’re wearing a microphone, and it accidently amplified your whisper. </a:t>
            </a:r>
          </a:p>
          <a:p>
            <a:pPr latinLnBrk="1"/>
            <a:endParaRPr lang="en-US" altLang="ko-KR" dirty="0"/>
          </a:p>
          <a:p>
            <a:pPr latinLnBrk="1"/>
            <a:r>
              <a:rPr lang="en-US" altLang="ko-KR" dirty="0"/>
              <a:t>In these examples, you should think of whether they are system’s fault, or a user’s fault.   </a:t>
            </a:r>
          </a:p>
          <a:p>
            <a:pPr latinLnBrk="1"/>
            <a:r>
              <a:rPr lang="en-US" altLang="ko-KR" dirty="0"/>
              <a:t>I think that it’s both.</a:t>
            </a:r>
          </a:p>
          <a:p>
            <a:pPr latinLnBrk="1"/>
            <a:endParaRPr lang="en-US" altLang="ko-KR" dirty="0"/>
          </a:p>
          <a:p>
            <a:pPr latinLnBrk="1"/>
            <a:r>
              <a:rPr lang="en-US" altLang="ko-KR" dirty="0"/>
              <a:t>In any case, system designers should think carefully about ERRORS when designing the system. </a:t>
            </a:r>
            <a:endParaRPr lang="ko-KR" altLang="en-US" dirty="0"/>
          </a:p>
        </p:txBody>
      </p:sp>
      <p:sp>
        <p:nvSpPr>
          <p:cNvPr id="4" name="슬라이드 번호 개체 틀 3"/>
          <p:cNvSpPr>
            <a:spLocks noGrp="1"/>
          </p:cNvSpPr>
          <p:nvPr>
            <p:ph type="sldNum" sz="quarter" idx="10"/>
          </p:nvPr>
        </p:nvSpPr>
        <p:spPr/>
        <p:txBody>
          <a:bodyPr/>
          <a:lstStyle/>
          <a:p>
            <a:fld id="{C659439A-2E1E-42C4-B60F-EC209E702153}" type="slidenum">
              <a:rPr lang="en-US" smtClean="0"/>
              <a:t>39</a:t>
            </a:fld>
            <a:endParaRPr lang="en-US"/>
          </a:p>
        </p:txBody>
      </p:sp>
    </p:spTree>
    <p:extLst>
      <p:ext uri="{BB962C8B-B14F-4D97-AF65-F5344CB8AC3E}">
        <p14:creationId xmlns:p14="http://schemas.microsoft.com/office/powerpoint/2010/main" val="14507911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atinLnBrk="1"/>
            <a:r>
              <a:rPr lang="en-US" altLang="ko-KR" dirty="0"/>
              <a:t>Contextual computing was one of the top 10 technology trend proposed in 2012 by Gartner,</a:t>
            </a:r>
          </a:p>
          <a:p>
            <a:pPr latinLnBrk="1"/>
            <a:r>
              <a:rPr lang="en-US" altLang="ko-KR" dirty="0"/>
              <a:t>  - Gartner is a famous marketing analysis company. </a:t>
            </a:r>
          </a:p>
          <a:p>
            <a:pPr latinLnBrk="1"/>
            <a:endParaRPr lang="ko-KR" altLang="ko-KR" dirty="0"/>
          </a:p>
          <a:p>
            <a:pPr latinLnBrk="1"/>
            <a:r>
              <a:rPr lang="en-US" altLang="ko-KR" dirty="0"/>
              <a:t>This figure shows various kinds of contextual computing example.</a:t>
            </a:r>
          </a:p>
          <a:p>
            <a:pPr latinLnBrk="1"/>
            <a:r>
              <a:rPr lang="en-US" altLang="ko-KR" dirty="0"/>
              <a:t> - How am I feeling, why am I her, when do I need to leave, where am I going, what am I doing. </a:t>
            </a:r>
          </a:p>
          <a:p>
            <a:pPr latinLnBrk="1"/>
            <a:endParaRPr lang="en-US" altLang="ko-KR" dirty="0"/>
          </a:p>
          <a:p>
            <a:pPr latinLnBrk="1"/>
            <a:r>
              <a:rPr lang="en-US" altLang="ko-KR" dirty="0"/>
              <a:t>Knowing this kind of contextual information allows application services to provide more intelligent services.   </a:t>
            </a:r>
          </a:p>
          <a:p>
            <a:pPr latinLnBrk="1"/>
            <a:endParaRPr lang="en-US" altLang="ko-KR" dirty="0"/>
          </a:p>
          <a:p>
            <a:pPr latinLnBrk="1"/>
            <a:r>
              <a:rPr lang="en-US" dirty="0"/>
              <a:t>The goal of this lecture is to learn about basics of contextual computing  </a:t>
            </a:r>
          </a:p>
        </p:txBody>
      </p:sp>
      <p:sp>
        <p:nvSpPr>
          <p:cNvPr id="4" name="Slide Number Placeholder 3"/>
          <p:cNvSpPr>
            <a:spLocks noGrp="1"/>
          </p:cNvSpPr>
          <p:nvPr>
            <p:ph type="sldNum" sz="quarter" idx="10"/>
          </p:nvPr>
        </p:nvSpPr>
        <p:spPr/>
        <p:txBody>
          <a:bodyPr/>
          <a:lstStyle/>
          <a:p>
            <a:fld id="{C659439A-2E1E-42C4-B60F-EC209E702153}" type="slidenum">
              <a:rPr lang="en-US" smtClean="0"/>
              <a:t>4</a:t>
            </a:fld>
            <a:endParaRPr lang="en-US"/>
          </a:p>
        </p:txBody>
      </p:sp>
    </p:spTree>
    <p:extLst>
      <p:ext uri="{BB962C8B-B14F-4D97-AF65-F5344CB8AC3E}">
        <p14:creationId xmlns:p14="http://schemas.microsoft.com/office/powerpoint/2010/main" val="389256586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fontScale="92500" lnSpcReduction="20000"/>
          </a:bodyPr>
          <a:lstStyle/>
          <a:p>
            <a:pPr latinLnBrk="1"/>
            <a:r>
              <a:rPr lang="en-US" altLang="ko-KR" dirty="0"/>
              <a:t>Here, I like to highlight the fact that “human-in-the-loop” is a powerful approach of dealing with errors (or inaccuracy of context inference). </a:t>
            </a:r>
          </a:p>
          <a:p>
            <a:pPr latinLnBrk="1"/>
            <a:r>
              <a:rPr lang="en-US" altLang="ko-KR" dirty="0"/>
              <a:t>  </a:t>
            </a:r>
            <a:endParaRPr lang="ko-KR" altLang="ko-KR" dirty="0"/>
          </a:p>
          <a:p>
            <a:pPr latinLnBrk="1"/>
            <a:r>
              <a:rPr lang="en-US" altLang="ko-KR" dirty="0"/>
              <a:t>Context data mush be coupled with the ability to interpret it, but computers are bad at common sense. </a:t>
            </a:r>
          </a:p>
          <a:p>
            <a:pPr latinLnBrk="1"/>
            <a:r>
              <a:rPr lang="en-US" altLang="ko-KR" dirty="0"/>
              <a:t>What is so straightforward to the users is not so straightforward to the computers. </a:t>
            </a:r>
          </a:p>
          <a:p>
            <a:pPr latinLnBrk="1"/>
            <a:endParaRPr lang="ko-KR" altLang="ko-KR" dirty="0"/>
          </a:p>
          <a:p>
            <a:pPr latinLnBrk="1"/>
            <a:r>
              <a:rPr lang="en-US" altLang="ko-KR" dirty="0"/>
              <a:t>We can simply say that we can configure more and more rules, but the thing is that having more rules makes the system more complicated</a:t>
            </a:r>
          </a:p>
          <a:p>
            <a:pPr latinLnBrk="1"/>
            <a:r>
              <a:rPr lang="en-US" altLang="ko-KR" dirty="0"/>
              <a:t> It really doesn’t solve the fundamental problem. </a:t>
            </a:r>
          </a:p>
          <a:p>
            <a:pPr latinLnBrk="1"/>
            <a:endParaRPr lang="ko-KR" altLang="ko-KR" dirty="0"/>
          </a:p>
          <a:p>
            <a:pPr latinLnBrk="1"/>
            <a:r>
              <a:rPr lang="en-US" altLang="ko-KR" dirty="0"/>
              <a:t>In this case, we can use the principle of human in the loop system design. </a:t>
            </a:r>
          </a:p>
          <a:p>
            <a:pPr latinLnBrk="1"/>
            <a:r>
              <a:rPr lang="en-US" altLang="ko-KR" dirty="0"/>
              <a:t> -- we know that computers are good at quickly gather data, and detect/aggregate/portray information. </a:t>
            </a:r>
          </a:p>
          <a:p>
            <a:pPr latinLnBrk="1"/>
            <a:r>
              <a:rPr lang="en-US" altLang="ko-KR" dirty="0"/>
              <a:t> -- so then computers can give selected set of information to the user and ask human users to interpret it.  </a:t>
            </a:r>
          </a:p>
          <a:p>
            <a:pPr latinLnBrk="1"/>
            <a:r>
              <a:rPr lang="en-US" altLang="ko-KR" dirty="0"/>
              <a:t> &gt;&gt; In the case of city tour guides, a system can detect a user’s location. But it may fail to get accurate position; </a:t>
            </a:r>
          </a:p>
          <a:p>
            <a:pPr latinLnBrk="1"/>
            <a:r>
              <a:rPr lang="en-US" altLang="ko-KR" dirty="0"/>
              <a:t> &gt;&gt; the system can have some option buttons, by saying “If this is not your current location, you can search for your location” </a:t>
            </a:r>
          </a:p>
          <a:p>
            <a:pPr latinLnBrk="1"/>
            <a:endParaRPr lang="en-US" altLang="ko-KR" dirty="0"/>
          </a:p>
          <a:p>
            <a:pPr latinLnBrk="1"/>
            <a:r>
              <a:rPr lang="en-US" altLang="ko-KR" dirty="0"/>
              <a:t>Anything that could be easily done by human, but it’s fairly difficult and inaccurate, </a:t>
            </a:r>
          </a:p>
          <a:p>
            <a:pPr latinLnBrk="1"/>
            <a:r>
              <a:rPr lang="en-US" altLang="ko-KR" dirty="0"/>
              <a:t>you can use human-in-the-loop as long as it’s not that laborious! </a:t>
            </a:r>
            <a:endParaRPr lang="ko-KR" altLang="ko-KR" dirty="0"/>
          </a:p>
          <a:p>
            <a:pPr latinLnBrk="1"/>
            <a:r>
              <a:rPr lang="en-US" altLang="ko-KR" dirty="0"/>
              <a:t> </a:t>
            </a:r>
            <a:endParaRPr lang="ko-KR" altLang="ko-KR" dirty="0"/>
          </a:p>
          <a:p>
            <a:endParaRPr lang="ko-KR" altLang="en-US" dirty="0"/>
          </a:p>
        </p:txBody>
      </p:sp>
      <p:sp>
        <p:nvSpPr>
          <p:cNvPr id="4" name="슬라이드 번호 개체 틀 3"/>
          <p:cNvSpPr>
            <a:spLocks noGrp="1"/>
          </p:cNvSpPr>
          <p:nvPr>
            <p:ph type="sldNum" sz="quarter" idx="10"/>
          </p:nvPr>
        </p:nvSpPr>
        <p:spPr/>
        <p:txBody>
          <a:bodyPr/>
          <a:lstStyle/>
          <a:p>
            <a:fld id="{C659439A-2E1E-42C4-B60F-EC209E702153}" type="slidenum">
              <a:rPr lang="en-US" smtClean="0"/>
              <a:t>40</a:t>
            </a:fld>
            <a:endParaRPr lang="en-US"/>
          </a:p>
        </p:txBody>
      </p:sp>
    </p:spTree>
    <p:extLst>
      <p:ext uri="{BB962C8B-B14F-4D97-AF65-F5344CB8AC3E}">
        <p14:creationId xmlns:p14="http://schemas.microsoft.com/office/powerpoint/2010/main" val="407958182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fontScale="77500" lnSpcReduction="20000"/>
          </a:bodyPr>
          <a:lstStyle/>
          <a:p>
            <a:pPr latinLnBrk="1"/>
            <a:r>
              <a:rPr lang="en-US" altLang="ko-KR" dirty="0"/>
              <a:t>To summarize, in this video lecture, we learned that what is context.</a:t>
            </a:r>
          </a:p>
          <a:p>
            <a:pPr latinLnBrk="1"/>
            <a:endParaRPr lang="en-US" altLang="ko-KR" dirty="0"/>
          </a:p>
          <a:p>
            <a:pPr latinLnBrk="1"/>
            <a:r>
              <a:rPr lang="en-US" altLang="ko-KR" dirty="0"/>
              <a:t>1) We learned that there are a variety of definitions about the context</a:t>
            </a:r>
          </a:p>
          <a:p>
            <a:pPr latinLnBrk="1"/>
            <a:r>
              <a:rPr lang="en-US" altLang="ko-KR" dirty="0"/>
              <a:t> &gt;&gt; We discussed that theirs is more to Context than Location</a:t>
            </a:r>
          </a:p>
          <a:p>
            <a:pPr latinLnBrk="1"/>
            <a:r>
              <a:rPr lang="en-US" altLang="ko-KR" dirty="0"/>
              <a:t> &gt;&gt; Context can be broadly classified the human factors and physical environment. </a:t>
            </a:r>
          </a:p>
          <a:p>
            <a:pPr latinLnBrk="1"/>
            <a:endParaRPr lang="en-US" altLang="ko-KR" dirty="0"/>
          </a:p>
          <a:p>
            <a:pPr latinLnBrk="1"/>
            <a:r>
              <a:rPr lang="en-US" altLang="ko-KR" dirty="0"/>
              <a:t>* And human factors have users, social environment and task. </a:t>
            </a:r>
          </a:p>
          <a:p>
            <a:pPr latinLnBrk="1"/>
            <a:r>
              <a:rPr lang="en-US" altLang="ko-KR" dirty="0"/>
              <a:t>* And physical environment is environment conditions, infrastructure available around users, and also the location of the users, location could GPS like position, could be semantic information like which location you’re in like coffee shop or in the office. </a:t>
            </a:r>
          </a:p>
          <a:p>
            <a:pPr latinLnBrk="1"/>
            <a:endParaRPr lang="en-US" altLang="ko-KR" dirty="0"/>
          </a:p>
          <a:p>
            <a:pPr latinLnBrk="1"/>
            <a:r>
              <a:rPr lang="en-US" altLang="ko-KR" dirty="0"/>
              <a:t>2) The second thing is how to acquire contextual information. </a:t>
            </a:r>
          </a:p>
          <a:p>
            <a:pPr latinLnBrk="1"/>
            <a:r>
              <a:rPr lang="en-US" altLang="ko-KR" dirty="0"/>
              <a:t> &gt;&gt; We talked about two things. </a:t>
            </a:r>
          </a:p>
          <a:p>
            <a:pPr latinLnBrk="1"/>
            <a:r>
              <a:rPr lang="en-US" altLang="ko-KR" dirty="0"/>
              <a:t>   A) </a:t>
            </a:r>
            <a:r>
              <a:rPr lang="en-US" altLang="ko-KR" u="sng" dirty="0"/>
              <a:t>One source is a smart environment </a:t>
            </a:r>
            <a:r>
              <a:rPr lang="en-US" altLang="ko-KR" dirty="0"/>
              <a:t>assuming that you have sensors available, and also the wireless communication available, or wired communication with that devices.    </a:t>
            </a:r>
          </a:p>
          <a:p>
            <a:pPr latinLnBrk="1"/>
            <a:r>
              <a:rPr lang="en-US" altLang="ko-KR" dirty="0"/>
              <a:t>   B) Another source is the mobile devices. There could be many embedded sensors in your smart devices. Recent smartphones have a motion sensors, light sensors, and temperature sensors, and pressure sensors and so on. </a:t>
            </a:r>
          </a:p>
          <a:p>
            <a:pPr latinLnBrk="1"/>
            <a:endParaRPr lang="en-US" altLang="ko-KR" dirty="0"/>
          </a:p>
          <a:p>
            <a:pPr latinLnBrk="1"/>
            <a:r>
              <a:rPr lang="en-US" altLang="ko-KR" dirty="0"/>
              <a:t>3) The use of context information, it can be used to adapt mobile device itself, but it can be used for orchestrating other services as well. </a:t>
            </a:r>
          </a:p>
          <a:p>
            <a:pPr latinLnBrk="1"/>
            <a:r>
              <a:rPr lang="en-US" altLang="ko-KR" dirty="0"/>
              <a:t>So, we talked about three representing example, 1) adapting user interfaces, 2) providing context or communication services, and 3) proactive application scheduling based on the context. </a:t>
            </a:r>
          </a:p>
          <a:p>
            <a:pPr latinLnBrk="1"/>
            <a:endParaRPr lang="en-US" altLang="ko-KR" dirty="0"/>
          </a:p>
          <a:p>
            <a:pPr latinLnBrk="1"/>
            <a:r>
              <a:rPr lang="en-US" altLang="ko-KR" dirty="0"/>
              <a:t>4) And we then talked about what happens when errors happen. </a:t>
            </a:r>
          </a:p>
          <a:p>
            <a:pPr latinLnBrk="1"/>
            <a:r>
              <a:rPr lang="en-US" altLang="ko-KR" dirty="0"/>
              <a:t> &gt;&gt; in some cases, computers are not really good at understanding what may be straightforward to the users. </a:t>
            </a:r>
          </a:p>
          <a:p>
            <a:pPr latinLnBrk="1"/>
            <a:r>
              <a:rPr lang="en-US" altLang="ko-KR" dirty="0"/>
              <a:t> &gt;&gt; So, we have to think about how to actually cope with errors. </a:t>
            </a:r>
          </a:p>
          <a:p>
            <a:pPr latinLnBrk="1"/>
            <a:endParaRPr lang="en-US" altLang="ko-KR" dirty="0"/>
          </a:p>
          <a:p>
            <a:pPr latinLnBrk="1"/>
            <a:r>
              <a:rPr lang="en-US" altLang="ko-KR" dirty="0"/>
              <a:t>5) And as an alternative method, I talked about human in the loop system design. </a:t>
            </a:r>
          </a:p>
          <a:p>
            <a:pPr latinLnBrk="1"/>
            <a:r>
              <a:rPr lang="en-US" altLang="ko-KR" dirty="0"/>
              <a:t> Instead of making more and more rules, what we can do is that allow human interpret the results and act on it</a:t>
            </a:r>
          </a:p>
          <a:p>
            <a:pPr latinLnBrk="1"/>
            <a:r>
              <a:rPr lang="en-US" altLang="ko-KR" dirty="0"/>
              <a:t> adaptively learning this kind of human helps can make the system more intelligent as time passes  </a:t>
            </a:r>
            <a:endParaRPr lang="ko-KR" altLang="ko-KR" dirty="0"/>
          </a:p>
          <a:p>
            <a:endParaRPr lang="ko-KR" altLang="en-US" dirty="0"/>
          </a:p>
        </p:txBody>
      </p:sp>
      <p:sp>
        <p:nvSpPr>
          <p:cNvPr id="4" name="슬라이드 번호 개체 틀 3"/>
          <p:cNvSpPr>
            <a:spLocks noGrp="1"/>
          </p:cNvSpPr>
          <p:nvPr>
            <p:ph type="sldNum" sz="quarter" idx="10"/>
          </p:nvPr>
        </p:nvSpPr>
        <p:spPr/>
        <p:txBody>
          <a:bodyPr/>
          <a:lstStyle/>
          <a:p>
            <a:fld id="{C659439A-2E1E-42C4-B60F-EC209E702153}" type="slidenum">
              <a:rPr lang="en-US" smtClean="0"/>
              <a:t>41</a:t>
            </a:fld>
            <a:endParaRPr lang="en-US"/>
          </a:p>
        </p:txBody>
      </p:sp>
    </p:spTree>
    <p:extLst>
      <p:ext uri="{BB962C8B-B14F-4D97-AF65-F5344CB8AC3E}">
        <p14:creationId xmlns:p14="http://schemas.microsoft.com/office/powerpoint/2010/main" val="10230363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latinLnBrk="1"/>
            <a:r>
              <a:rPr lang="en-US" altLang="ko-KR" dirty="0"/>
              <a:t>Let’s try to understand what contextual computing, or context-aware computing is.</a:t>
            </a:r>
          </a:p>
          <a:p>
            <a:pPr latinLnBrk="1"/>
            <a:endParaRPr lang="en-US" altLang="ko-KR" dirty="0"/>
          </a:p>
          <a:p>
            <a:pPr latinLnBrk="1"/>
            <a:r>
              <a:rPr lang="en-US" altLang="ko-KR" dirty="0"/>
              <a:t>There are several definitions. </a:t>
            </a:r>
            <a:endParaRPr lang="ko-KR" altLang="ko-KR" dirty="0"/>
          </a:p>
          <a:p>
            <a:pPr latinLnBrk="1"/>
            <a:r>
              <a:rPr lang="en-US" altLang="ko-KR" dirty="0"/>
              <a:t>#1: software that examines and reacts to an individual’s changing context (that’s the paper that we will discuss in the following lecture) </a:t>
            </a:r>
            <a:endParaRPr lang="ko-KR" altLang="ko-KR" dirty="0"/>
          </a:p>
          <a:p>
            <a:pPr latinLnBrk="1"/>
            <a:r>
              <a:rPr lang="en-US" altLang="ko-KR" dirty="0"/>
              <a:t>#2: aware of its user’s stat and surroundings, and help it adapt its behavior. </a:t>
            </a:r>
            <a:endParaRPr lang="ko-KR" altLang="ko-KR" dirty="0"/>
          </a:p>
          <a:p>
            <a:pPr latinLnBrk="1"/>
            <a:r>
              <a:rPr lang="en-US" altLang="ko-KR" dirty="0"/>
              <a:t>#3: uses context to provide relevant information and or services to the user. </a:t>
            </a:r>
          </a:p>
          <a:p>
            <a:pPr latinLnBrk="1"/>
            <a:endParaRPr lang="en-US" altLang="ko-KR" dirty="0"/>
          </a:p>
          <a:p>
            <a:pPr latinLnBrk="1"/>
            <a:r>
              <a:rPr lang="en-US" altLang="ko-KR" dirty="0"/>
              <a:t>In general, we can see that context-aware computing requires1) understanding surrounding context and 2) adapting to specific context in order to customized services to the user.  </a:t>
            </a:r>
          </a:p>
          <a:p>
            <a:endParaRPr lang="ko-KR" altLang="en-US" dirty="0"/>
          </a:p>
        </p:txBody>
      </p:sp>
      <p:sp>
        <p:nvSpPr>
          <p:cNvPr id="4" name="슬라이드 번호 개체 틀 3"/>
          <p:cNvSpPr>
            <a:spLocks noGrp="1"/>
          </p:cNvSpPr>
          <p:nvPr>
            <p:ph type="sldNum" sz="quarter" idx="10"/>
          </p:nvPr>
        </p:nvSpPr>
        <p:spPr/>
        <p:txBody>
          <a:bodyPr/>
          <a:lstStyle/>
          <a:p>
            <a:fld id="{C659439A-2E1E-42C4-B60F-EC209E702153}" type="slidenum">
              <a:rPr lang="en-US" smtClean="0"/>
              <a:t>5</a:t>
            </a:fld>
            <a:endParaRPr lang="en-US"/>
          </a:p>
        </p:txBody>
      </p:sp>
    </p:spTree>
    <p:extLst>
      <p:ext uri="{BB962C8B-B14F-4D97-AF65-F5344CB8AC3E}">
        <p14:creationId xmlns:p14="http://schemas.microsoft.com/office/powerpoint/2010/main" val="14761536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latinLnBrk="1"/>
            <a:r>
              <a:rPr lang="en-US" altLang="ko-KR" dirty="0"/>
              <a:t>So then, what is context? That’s the question we’d like to answer. </a:t>
            </a:r>
          </a:p>
          <a:p>
            <a:pPr latinLnBrk="1"/>
            <a:endParaRPr lang="ko-KR" altLang="ko-KR" dirty="0"/>
          </a:p>
          <a:p>
            <a:pPr latinLnBrk="1"/>
            <a:r>
              <a:rPr lang="en-US" altLang="ko-KR" dirty="0" err="1"/>
              <a:t>Dey</a:t>
            </a:r>
            <a:r>
              <a:rPr lang="en-US" altLang="ko-KR" dirty="0"/>
              <a:t> et al. in 2001 said that any information that can be used to characterize the situation of the entity.</a:t>
            </a:r>
          </a:p>
          <a:p>
            <a:pPr latinLnBrk="1"/>
            <a:endParaRPr lang="en-US" altLang="ko-KR" dirty="0"/>
          </a:p>
          <a:p>
            <a:pPr latinLnBrk="1"/>
            <a:r>
              <a:rPr lang="en-US" altLang="ko-KR" dirty="0"/>
              <a:t>Here the entity would be person, place, and object that are relevant to the interaction between the user and the application. </a:t>
            </a:r>
          </a:p>
          <a:p>
            <a:pPr latinLnBrk="1"/>
            <a:endParaRPr lang="en-US" altLang="ko-KR" dirty="0"/>
          </a:p>
          <a:p>
            <a:pPr latinLnBrk="1"/>
            <a:r>
              <a:rPr lang="en-US" altLang="ko-KR" dirty="0"/>
              <a:t>Knowing “who, what, when, and where” are closely related to why or user intention.</a:t>
            </a:r>
          </a:p>
          <a:p>
            <a:pPr latinLnBrk="1"/>
            <a:r>
              <a:rPr lang="en-US" altLang="ko-KR" dirty="0"/>
              <a:t>For context-aware computing, learning about these basic characteristics would be really important.</a:t>
            </a:r>
            <a:endParaRPr lang="ko-KR" altLang="en-US" dirty="0"/>
          </a:p>
        </p:txBody>
      </p:sp>
      <p:sp>
        <p:nvSpPr>
          <p:cNvPr id="4" name="슬라이드 번호 개체 틀 3"/>
          <p:cNvSpPr>
            <a:spLocks noGrp="1"/>
          </p:cNvSpPr>
          <p:nvPr>
            <p:ph type="sldNum" sz="quarter" idx="10"/>
          </p:nvPr>
        </p:nvSpPr>
        <p:spPr/>
        <p:txBody>
          <a:bodyPr/>
          <a:lstStyle/>
          <a:p>
            <a:fld id="{C659439A-2E1E-42C4-B60F-EC209E702153}" type="slidenum">
              <a:rPr lang="en-US" smtClean="0"/>
              <a:t>6</a:t>
            </a:fld>
            <a:endParaRPr lang="en-US"/>
          </a:p>
        </p:txBody>
      </p:sp>
    </p:spTree>
    <p:extLst>
      <p:ext uri="{BB962C8B-B14F-4D97-AF65-F5344CB8AC3E}">
        <p14:creationId xmlns:p14="http://schemas.microsoft.com/office/powerpoint/2010/main" val="825024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latinLnBrk="1"/>
            <a:r>
              <a:rPr lang="en-US" altLang="ko-KR" dirty="0"/>
              <a:t>In the paper that we were discussing today, the authors proposed a working model for context. </a:t>
            </a:r>
          </a:p>
          <a:p>
            <a:pPr latinLnBrk="1"/>
            <a:r>
              <a:rPr lang="en-US" altLang="ko-KR" dirty="0"/>
              <a:t>There are four aspects of context. </a:t>
            </a:r>
            <a:endParaRPr lang="ko-KR" altLang="ko-KR" dirty="0"/>
          </a:p>
          <a:p>
            <a:pPr latinLnBrk="1"/>
            <a:r>
              <a:rPr lang="en-US" altLang="ko-KR" dirty="0"/>
              <a:t>#1: a context describes a situation and the environment a device and user currently is in. </a:t>
            </a:r>
            <a:endParaRPr lang="ko-KR" altLang="ko-KR" dirty="0"/>
          </a:p>
          <a:p>
            <a:pPr latinLnBrk="1"/>
            <a:r>
              <a:rPr lang="en-US" altLang="ko-KR" dirty="0"/>
              <a:t>#2: a context is identified by a unique name. </a:t>
            </a:r>
            <a:endParaRPr lang="ko-KR" altLang="ko-KR" dirty="0"/>
          </a:p>
          <a:p>
            <a:pPr latinLnBrk="1"/>
            <a:r>
              <a:rPr lang="en-US" altLang="ko-KR" dirty="0"/>
              <a:t>#3: For each context a set of features is relevant, </a:t>
            </a:r>
            <a:endParaRPr lang="ko-KR" altLang="ko-KR" dirty="0"/>
          </a:p>
          <a:p>
            <a:pPr latinLnBrk="1"/>
            <a:r>
              <a:rPr lang="en-US" altLang="ko-KR" dirty="0"/>
              <a:t>#4: And for each relevant feature a range of values is determined implicitly or explicitly by the context. </a:t>
            </a:r>
            <a:endParaRPr lang="ko-KR" altLang="ko-KR" dirty="0"/>
          </a:p>
          <a:p>
            <a:endParaRPr lang="ko-KR" altLang="en-US" dirty="0"/>
          </a:p>
        </p:txBody>
      </p:sp>
      <p:sp>
        <p:nvSpPr>
          <p:cNvPr id="4" name="슬라이드 번호 개체 틀 3"/>
          <p:cNvSpPr>
            <a:spLocks noGrp="1"/>
          </p:cNvSpPr>
          <p:nvPr>
            <p:ph type="sldNum" sz="quarter" idx="10"/>
          </p:nvPr>
        </p:nvSpPr>
        <p:spPr/>
        <p:txBody>
          <a:bodyPr/>
          <a:lstStyle/>
          <a:p>
            <a:fld id="{C659439A-2E1E-42C4-B60F-EC209E702153}" type="slidenum">
              <a:rPr lang="en-US" smtClean="0"/>
              <a:t>7</a:t>
            </a:fld>
            <a:endParaRPr lang="en-US"/>
          </a:p>
        </p:txBody>
      </p:sp>
    </p:spTree>
    <p:extLst>
      <p:ext uri="{BB962C8B-B14F-4D97-AF65-F5344CB8AC3E}">
        <p14:creationId xmlns:p14="http://schemas.microsoft.com/office/powerpoint/2010/main" val="20215499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5000" lnSpcReduction="20000"/>
          </a:bodyPr>
          <a:lstStyle/>
          <a:p>
            <a:pPr latinLnBrk="1"/>
            <a:r>
              <a:rPr lang="en-US" altLang="ko-KR" dirty="0"/>
              <a:t>This figure shows the overall structure of the context. </a:t>
            </a:r>
            <a:endParaRPr lang="ko-KR" altLang="ko-KR" dirty="0"/>
          </a:p>
          <a:p>
            <a:pPr latinLnBrk="1"/>
            <a:r>
              <a:rPr lang="en-US" altLang="ko-KR" dirty="0"/>
              <a:t>The context is divided into two broad concepts. </a:t>
            </a:r>
          </a:p>
          <a:p>
            <a:pPr latinLnBrk="1"/>
            <a:r>
              <a:rPr lang="en-US" altLang="ko-KR" dirty="0"/>
              <a:t>One is human factor, and the other one is physical environment. </a:t>
            </a:r>
          </a:p>
          <a:p>
            <a:pPr latinLnBrk="1"/>
            <a:r>
              <a:rPr lang="en-US" altLang="ko-KR" dirty="0"/>
              <a:t>And each of these factors divided into three more categories. </a:t>
            </a:r>
            <a:endParaRPr lang="ko-KR" altLang="ko-KR" dirty="0"/>
          </a:p>
          <a:p>
            <a:pPr latinLnBrk="1"/>
            <a:endParaRPr lang="en-US" altLang="ko-KR" dirty="0"/>
          </a:p>
          <a:p>
            <a:pPr latinLnBrk="1"/>
            <a:r>
              <a:rPr lang="en-US" altLang="ko-KR" dirty="0"/>
              <a:t>In the case of human factors, it’s divided into user, social environment and task. </a:t>
            </a:r>
          </a:p>
          <a:p>
            <a:pPr latinLnBrk="1"/>
            <a:r>
              <a:rPr lang="en-US" altLang="ko-KR" dirty="0"/>
              <a:t>#1: What I mean by here the user is information about the user, so the knowledge or habit, emotional state, physiological conditions. </a:t>
            </a:r>
            <a:endParaRPr lang="ko-KR" altLang="ko-KR" dirty="0"/>
          </a:p>
          <a:p>
            <a:pPr latinLnBrk="1"/>
            <a:r>
              <a:rPr lang="en-US" altLang="ko-KR" dirty="0"/>
              <a:t>#2: In the case of social environment, it’s simply means whom you are with, the collocated users, and the types of social interaction you’re doing, maybe the group dynamics, the users come and go out of the place. </a:t>
            </a:r>
            <a:endParaRPr lang="ko-KR" altLang="ko-KR" dirty="0"/>
          </a:p>
          <a:p>
            <a:pPr latinLnBrk="1"/>
            <a:r>
              <a:rPr lang="en-US" altLang="ko-KR" dirty="0"/>
              <a:t>#3: The task is something that users that are related with user’s task. So, it can be spontaneous activities that users are doing, or something that users are engaged in, or some of the general goals that user are having in their mind. </a:t>
            </a:r>
          </a:p>
          <a:p>
            <a:pPr latinLnBrk="1"/>
            <a:endParaRPr lang="ko-KR" altLang="ko-KR" dirty="0"/>
          </a:p>
          <a:p>
            <a:pPr latinLnBrk="1"/>
            <a:r>
              <a:rPr lang="en-US" altLang="ko-KR" dirty="0"/>
              <a:t>When we’re saying physical environment, the first thing is condition</a:t>
            </a:r>
          </a:p>
          <a:p>
            <a:pPr latinLnBrk="1"/>
            <a:r>
              <a:rPr lang="en-US" altLang="ko-KR" dirty="0"/>
              <a:t>  #1: that is environment condition like light condition, pressure, or acceleration, noise level,  </a:t>
            </a:r>
          </a:p>
          <a:p>
            <a:pPr latinLnBrk="1"/>
            <a:r>
              <a:rPr lang="en-US" altLang="ko-KR" dirty="0"/>
              <a:t>     -- if you further differentiate the light, we can say about the level of the light and circumstances of the lighting</a:t>
            </a:r>
          </a:p>
          <a:p>
            <a:pPr latinLnBrk="1"/>
            <a:r>
              <a:rPr lang="en-US" altLang="ko-KR" dirty="0"/>
              <a:t>     -- for example, whether it’s flickering or not, what are the intensity levels, or what the wave-length of the light is. </a:t>
            </a:r>
          </a:p>
          <a:p>
            <a:pPr latinLnBrk="1"/>
            <a:r>
              <a:rPr lang="en-US" altLang="ko-KR" dirty="0"/>
              <a:t>  #2: in case of infrastructure, we’re saying the surrounding resources for the computation or communication, or task performance. </a:t>
            </a:r>
            <a:endParaRPr lang="ko-KR" altLang="ko-KR" dirty="0"/>
          </a:p>
          <a:p>
            <a:pPr latinLnBrk="1"/>
            <a:r>
              <a:rPr lang="en-US" altLang="ko-KR" dirty="0"/>
              <a:t>  #3: last but not the least, is location.</a:t>
            </a:r>
          </a:p>
          <a:p>
            <a:pPr latinLnBrk="1"/>
            <a:r>
              <a:rPr lang="en-US" altLang="ko-KR" dirty="0"/>
              <a:t>   &gt;&gt; location can have absolute location, where users are in certain location, </a:t>
            </a:r>
          </a:p>
          <a:p>
            <a:pPr latinLnBrk="1"/>
            <a:r>
              <a:rPr lang="en-US" altLang="ko-KR" dirty="0"/>
              <a:t>   &gt;&gt; or relative position related to certain location, or we can have semantic location, say my office, lecture room that I’m taking this course.</a:t>
            </a:r>
          </a:p>
          <a:p>
            <a:pPr latinLnBrk="1"/>
            <a:endParaRPr lang="en-US" altLang="ko-KR" dirty="0"/>
          </a:p>
          <a:p>
            <a:pPr latinLnBrk="1"/>
            <a:r>
              <a:rPr lang="en-US" altLang="ko-KR" dirty="0"/>
              <a:t>As noted in the paper, overall context describes the situation and environment that users and devices in. </a:t>
            </a:r>
          </a:p>
          <a:p>
            <a:pPr latinLnBrk="1"/>
            <a:r>
              <a:rPr lang="en-US" altLang="ko-KR" dirty="0"/>
              <a:t>And we’ve shown that context is actually identified by a name and each context has a set of features, here the human factors, user, social environment, task and so on.</a:t>
            </a:r>
          </a:p>
          <a:p>
            <a:pPr latinLnBrk="1"/>
            <a:r>
              <a:rPr lang="en-US" altLang="ko-KR" dirty="0"/>
              <a:t>And we have physical environment that are condition, infrastructure, and location.</a:t>
            </a:r>
          </a:p>
          <a:p>
            <a:pPr latinLnBrk="1"/>
            <a:r>
              <a:rPr lang="en-US" altLang="ko-KR" dirty="0"/>
              <a:t>And in the case of condition, environment condition, we have light, pressure, acceleration, audio, temperature and so on. </a:t>
            </a:r>
          </a:p>
          <a:p>
            <a:pPr latinLnBrk="1"/>
            <a:endParaRPr lang="en-US" altLang="ko-KR" dirty="0"/>
          </a:p>
          <a:p>
            <a:pPr latinLnBrk="1"/>
            <a:r>
              <a:rPr lang="en-US" altLang="ko-KR" dirty="0"/>
              <a:t>So, it has a detailed list of features and each feature has certain levels, range of values that are determined by the context. </a:t>
            </a:r>
            <a:endParaRPr lang="ko-KR" altLang="ko-KR" dirty="0"/>
          </a:p>
          <a:p>
            <a:pPr latinLnBrk="1"/>
            <a:endParaRPr lang="en-US" altLang="ko-KR" dirty="0"/>
          </a:p>
          <a:p>
            <a:pPr latinLnBrk="1"/>
            <a:r>
              <a:rPr lang="en-US" altLang="ko-KR" dirty="0"/>
              <a:t>I would like to tell you that additional context is provided by history, which is changing in the feature space over time </a:t>
            </a:r>
            <a:endParaRPr lang="ko-KR" altLang="ko-KR" dirty="0"/>
          </a:p>
          <a:p>
            <a:endParaRPr lang="en-US" dirty="0"/>
          </a:p>
          <a:p>
            <a:r>
              <a:rPr lang="en-US" dirty="0"/>
              <a:t>---------------------------------</a:t>
            </a:r>
          </a:p>
          <a:p>
            <a:r>
              <a:rPr lang="en-US" dirty="0"/>
              <a:t>User: information</a:t>
            </a:r>
            <a:r>
              <a:rPr lang="en-US" baseline="0" dirty="0"/>
              <a:t> on the user (knowledge of habits, emotional states, </a:t>
            </a:r>
            <a:r>
              <a:rPr lang="en-US" baseline="0" dirty="0" err="1"/>
              <a:t>biophysiological</a:t>
            </a:r>
            <a:r>
              <a:rPr lang="en-US" baseline="0" dirty="0"/>
              <a:t> conditions, etc.)</a:t>
            </a:r>
          </a:p>
          <a:p>
            <a:r>
              <a:rPr lang="en-US" baseline="0" dirty="0"/>
              <a:t>Social environment: co-location of others, social interaction, group dynamics</a:t>
            </a:r>
          </a:p>
          <a:p>
            <a:r>
              <a:rPr lang="en-US" baseline="0" dirty="0"/>
              <a:t>Tasks: spontaneous activity, engaged tasks, general goals, …</a:t>
            </a:r>
          </a:p>
          <a:p>
            <a:endParaRPr lang="en-US" baseline="0" dirty="0"/>
          </a:p>
          <a:p>
            <a:r>
              <a:rPr lang="en-US" baseline="0" dirty="0"/>
              <a:t>Location: absolute/relative position, co-location, ..</a:t>
            </a:r>
          </a:p>
          <a:p>
            <a:r>
              <a:rPr lang="en-US" baseline="0" dirty="0"/>
              <a:t>Infra: surrounding resources for computation, communication, task performance, etc.</a:t>
            </a:r>
          </a:p>
          <a:p>
            <a:r>
              <a:rPr lang="en-US" baseline="0" dirty="0"/>
              <a:t>Physical conditions: noise, light, pressure </a:t>
            </a:r>
            <a:endParaRPr lang="en-US" dirty="0"/>
          </a:p>
        </p:txBody>
      </p:sp>
      <p:sp>
        <p:nvSpPr>
          <p:cNvPr id="4" name="Slide Number Placeholder 3"/>
          <p:cNvSpPr>
            <a:spLocks noGrp="1"/>
          </p:cNvSpPr>
          <p:nvPr>
            <p:ph type="sldNum" sz="quarter" idx="10"/>
          </p:nvPr>
        </p:nvSpPr>
        <p:spPr/>
        <p:txBody>
          <a:bodyPr/>
          <a:lstStyle/>
          <a:p>
            <a:fld id="{C659439A-2E1E-42C4-B60F-EC209E702153}" type="slidenum">
              <a:rPr lang="en-US" smtClean="0"/>
              <a:t>8</a:t>
            </a:fld>
            <a:endParaRPr lang="en-US"/>
          </a:p>
        </p:txBody>
      </p:sp>
    </p:spTree>
    <p:extLst>
      <p:ext uri="{BB962C8B-B14F-4D97-AF65-F5344CB8AC3E}">
        <p14:creationId xmlns:p14="http://schemas.microsoft.com/office/powerpoint/2010/main" val="23361028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2937">
              <a:defRPr/>
            </a:pPr>
            <a:r>
              <a:rPr lang="en-US" altLang="ko-KR" dirty="0">
                <a:latin typeface="Calibri" panose="020F0502020204030204" pitchFamily="34" charset="0"/>
              </a:rPr>
              <a:t>Digital phenotype means personal digital footprints of biological, behavioral, and environmental data, captured either consciously or unconsciously by smart devices and wearables (Nature Biotechnology, 2015) </a:t>
            </a:r>
          </a:p>
          <a:p>
            <a:endParaRPr lang="ko-KR" altLang="en-US" i="1" dirty="0">
              <a:latin typeface="Calibri" panose="020F0502020204030204" pitchFamily="34" charset="0"/>
            </a:endParaRPr>
          </a:p>
          <a:p>
            <a:r>
              <a:rPr lang="en-US" altLang="ko-KR" b="1" i="1" dirty="0">
                <a:latin typeface="나눔고딕" panose="020D0604000000000000" pitchFamily="50" charset="-127"/>
                <a:ea typeface="나눔고딕" panose="020D0604000000000000" pitchFamily="50" charset="-127"/>
              </a:rPr>
              <a:t>※ </a:t>
            </a:r>
            <a:r>
              <a:rPr lang="en-US" altLang="ko-KR" i="1" dirty="0">
                <a:latin typeface="Calibri" panose="020F0502020204030204" pitchFamily="34" charset="0"/>
              </a:rPr>
              <a:t>Extended phenotype means that phenotypes should not be limited just to biological processes (e.g., tissue growth) but extended to include all effects that a gene has on its environment inside or outside of the body of the individual organism (e.g.,  beaver dam</a:t>
            </a:r>
            <a:r>
              <a:rPr lang="en-US" altLang="ko-KR" dirty="0">
                <a:latin typeface="Calibri" panose="020F0502020204030204" pitchFamily="34" charset="0"/>
              </a:rPr>
              <a:t>)</a:t>
            </a:r>
            <a:endParaRPr lang="ko-KR" altLang="en-US" dirty="0">
              <a:latin typeface="Calibri" panose="020F0502020204030204" pitchFamily="34" charset="0"/>
            </a:endParaRPr>
          </a:p>
        </p:txBody>
      </p:sp>
      <p:sp>
        <p:nvSpPr>
          <p:cNvPr id="4" name="Slide Number Placeholder 3"/>
          <p:cNvSpPr>
            <a:spLocks noGrp="1"/>
          </p:cNvSpPr>
          <p:nvPr>
            <p:ph type="sldNum" sz="quarter" idx="10"/>
          </p:nvPr>
        </p:nvSpPr>
        <p:spPr/>
        <p:txBody>
          <a:bodyPr/>
          <a:lstStyle/>
          <a:p>
            <a:fld id="{582D8962-05DD-4132-8180-0C47F7934E36}" type="slidenum">
              <a:rPr lang="ko-KR" altLang="en-US" smtClean="0"/>
              <a:t>9</a:t>
            </a:fld>
            <a:endParaRPr lang="ko-KR" altLang="en-US"/>
          </a:p>
        </p:txBody>
      </p:sp>
    </p:spTree>
    <p:extLst>
      <p:ext uri="{BB962C8B-B14F-4D97-AF65-F5344CB8AC3E}">
        <p14:creationId xmlns:p14="http://schemas.microsoft.com/office/powerpoint/2010/main" val="32027194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ltLang="ko-KR"/>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ko-KR"/>
              <a:t>Click to edit Master subtitle style</a:t>
            </a:r>
            <a:endParaRPr lang="en-US" dirty="0"/>
          </a:p>
        </p:txBody>
      </p:sp>
      <p:sp>
        <p:nvSpPr>
          <p:cNvPr id="4" name="Date Placeholder 3"/>
          <p:cNvSpPr>
            <a:spLocks noGrp="1"/>
          </p:cNvSpPr>
          <p:nvPr>
            <p:ph type="dt" sz="half" idx="10"/>
          </p:nvPr>
        </p:nvSpPr>
        <p:spPr/>
        <p:txBody>
          <a:bodyPr/>
          <a:lstStyle/>
          <a:p>
            <a:fld id="{4135B27E-ECEE-42A9-9934-78FD1BDA94BA}" type="datetimeFigureOut">
              <a:rPr lang="ko-KR" altLang="en-US" smtClean="0"/>
              <a:t>2022. 3. 10.</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F6BE4895-835D-4A9B-9082-76BA5D43AB75}" type="slidenum">
              <a:rPr lang="ko-KR" altLang="en-US" smtClean="0"/>
              <a:t>‹#›</a:t>
            </a:fld>
            <a:endParaRPr lang="ko-KR" altLang="en-US"/>
          </a:p>
        </p:txBody>
      </p:sp>
    </p:spTree>
    <p:extLst>
      <p:ext uri="{BB962C8B-B14F-4D97-AF65-F5344CB8AC3E}">
        <p14:creationId xmlns:p14="http://schemas.microsoft.com/office/powerpoint/2010/main" val="31294803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en-US" dirty="0"/>
          </a:p>
        </p:txBody>
      </p:sp>
      <p:sp>
        <p:nvSpPr>
          <p:cNvPr id="4" name="Date Placeholder 3"/>
          <p:cNvSpPr>
            <a:spLocks noGrp="1"/>
          </p:cNvSpPr>
          <p:nvPr>
            <p:ph type="dt" sz="half" idx="10"/>
          </p:nvPr>
        </p:nvSpPr>
        <p:spPr/>
        <p:txBody>
          <a:bodyPr/>
          <a:lstStyle/>
          <a:p>
            <a:fld id="{4135B27E-ECEE-42A9-9934-78FD1BDA94BA}" type="datetimeFigureOut">
              <a:rPr lang="ko-KR" altLang="en-US" smtClean="0"/>
              <a:t>2022. 3. 10.</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F6BE4895-835D-4A9B-9082-76BA5D43AB75}" type="slidenum">
              <a:rPr lang="ko-KR" altLang="en-US" smtClean="0"/>
              <a:t>‹#›</a:t>
            </a:fld>
            <a:endParaRPr lang="ko-KR" altLang="en-US"/>
          </a:p>
        </p:txBody>
      </p:sp>
    </p:spTree>
    <p:extLst>
      <p:ext uri="{BB962C8B-B14F-4D97-AF65-F5344CB8AC3E}">
        <p14:creationId xmlns:p14="http://schemas.microsoft.com/office/powerpoint/2010/main" val="6711905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ltLang="ko-KR"/>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en-US" dirty="0"/>
          </a:p>
        </p:txBody>
      </p:sp>
      <p:sp>
        <p:nvSpPr>
          <p:cNvPr id="4" name="Date Placeholder 3"/>
          <p:cNvSpPr>
            <a:spLocks noGrp="1"/>
          </p:cNvSpPr>
          <p:nvPr>
            <p:ph type="dt" sz="half" idx="10"/>
          </p:nvPr>
        </p:nvSpPr>
        <p:spPr/>
        <p:txBody>
          <a:bodyPr/>
          <a:lstStyle/>
          <a:p>
            <a:fld id="{4135B27E-ECEE-42A9-9934-78FD1BDA94BA}" type="datetimeFigureOut">
              <a:rPr lang="ko-KR" altLang="en-US" smtClean="0"/>
              <a:t>2022. 3. 10.</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F6BE4895-835D-4A9B-9082-76BA5D43AB75}" type="slidenum">
              <a:rPr lang="ko-KR" altLang="en-US" smtClean="0"/>
              <a:t>‹#›</a:t>
            </a:fld>
            <a:endParaRPr lang="ko-KR" altLang="en-US"/>
          </a:p>
        </p:txBody>
      </p:sp>
    </p:spTree>
    <p:extLst>
      <p:ext uri="{BB962C8B-B14F-4D97-AF65-F5344CB8AC3E}">
        <p14:creationId xmlns:p14="http://schemas.microsoft.com/office/powerpoint/2010/main" val="40054896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a:t>Click to edit Master title style</a:t>
            </a:r>
            <a:endParaRPr lang="en-US" dirty="0"/>
          </a:p>
        </p:txBody>
      </p:sp>
      <p:sp>
        <p:nvSpPr>
          <p:cNvPr id="3" name="Content Placeholder 2"/>
          <p:cNvSpPr>
            <a:spLocks noGrp="1"/>
          </p:cNvSpPr>
          <p:nvPr>
            <p:ph idx="1"/>
          </p:nvPr>
        </p:nvSpPr>
        <p:spPr/>
        <p:txBody>
          <a:bodyPr/>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en-US" dirty="0"/>
          </a:p>
        </p:txBody>
      </p:sp>
      <p:sp>
        <p:nvSpPr>
          <p:cNvPr id="4" name="Date Placeholder 3"/>
          <p:cNvSpPr>
            <a:spLocks noGrp="1"/>
          </p:cNvSpPr>
          <p:nvPr>
            <p:ph type="dt" sz="half" idx="10"/>
          </p:nvPr>
        </p:nvSpPr>
        <p:spPr/>
        <p:txBody>
          <a:bodyPr/>
          <a:lstStyle/>
          <a:p>
            <a:fld id="{4135B27E-ECEE-42A9-9934-78FD1BDA94BA}" type="datetimeFigureOut">
              <a:rPr lang="ko-KR" altLang="en-US" smtClean="0"/>
              <a:t>2022. 3. 10.</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F6BE4895-835D-4A9B-9082-76BA5D43AB75}" type="slidenum">
              <a:rPr lang="ko-KR" altLang="en-US" smtClean="0"/>
              <a:t>‹#›</a:t>
            </a:fld>
            <a:endParaRPr lang="ko-KR" altLang="en-US"/>
          </a:p>
        </p:txBody>
      </p:sp>
    </p:spTree>
    <p:extLst>
      <p:ext uri="{BB962C8B-B14F-4D97-AF65-F5344CB8AC3E}">
        <p14:creationId xmlns:p14="http://schemas.microsoft.com/office/powerpoint/2010/main" val="39653104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ltLang="ko-KR"/>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ltLang="ko-KR"/>
              <a:t>Click to edit Master text styles</a:t>
            </a:r>
          </a:p>
        </p:txBody>
      </p:sp>
      <p:sp>
        <p:nvSpPr>
          <p:cNvPr id="4" name="Date Placeholder 3"/>
          <p:cNvSpPr>
            <a:spLocks noGrp="1"/>
          </p:cNvSpPr>
          <p:nvPr>
            <p:ph type="dt" sz="half" idx="10"/>
          </p:nvPr>
        </p:nvSpPr>
        <p:spPr/>
        <p:txBody>
          <a:bodyPr/>
          <a:lstStyle/>
          <a:p>
            <a:fld id="{4135B27E-ECEE-42A9-9934-78FD1BDA94BA}" type="datetimeFigureOut">
              <a:rPr lang="ko-KR" altLang="en-US" smtClean="0"/>
              <a:t>2022. 3. 10.</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F6BE4895-835D-4A9B-9082-76BA5D43AB75}" type="slidenum">
              <a:rPr lang="ko-KR" altLang="en-US" smtClean="0"/>
              <a:t>‹#›</a:t>
            </a:fld>
            <a:endParaRPr lang="ko-KR" altLang="en-US"/>
          </a:p>
        </p:txBody>
      </p:sp>
    </p:spTree>
    <p:extLst>
      <p:ext uri="{BB962C8B-B14F-4D97-AF65-F5344CB8AC3E}">
        <p14:creationId xmlns:p14="http://schemas.microsoft.com/office/powerpoint/2010/main" val="38345290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en-US" dirty="0"/>
          </a:p>
        </p:txBody>
      </p:sp>
      <p:sp>
        <p:nvSpPr>
          <p:cNvPr id="5" name="Date Placeholder 4"/>
          <p:cNvSpPr>
            <a:spLocks noGrp="1"/>
          </p:cNvSpPr>
          <p:nvPr>
            <p:ph type="dt" sz="half" idx="10"/>
          </p:nvPr>
        </p:nvSpPr>
        <p:spPr/>
        <p:txBody>
          <a:bodyPr/>
          <a:lstStyle/>
          <a:p>
            <a:fld id="{4135B27E-ECEE-42A9-9934-78FD1BDA94BA}" type="datetimeFigureOut">
              <a:rPr lang="ko-KR" altLang="en-US" smtClean="0"/>
              <a:t>2022. 3. 10.</a:t>
            </a:fld>
            <a:endParaRPr lang="ko-KR" altLang="en-US"/>
          </a:p>
        </p:txBody>
      </p:sp>
      <p:sp>
        <p:nvSpPr>
          <p:cNvPr id="6" name="Footer Placeholder 5"/>
          <p:cNvSpPr>
            <a:spLocks noGrp="1"/>
          </p:cNvSpPr>
          <p:nvPr>
            <p:ph type="ftr" sz="quarter" idx="11"/>
          </p:nvPr>
        </p:nvSpPr>
        <p:spPr/>
        <p:txBody>
          <a:bodyPr/>
          <a:lstStyle/>
          <a:p>
            <a:endParaRPr lang="ko-KR" altLang="en-US"/>
          </a:p>
        </p:txBody>
      </p:sp>
      <p:sp>
        <p:nvSpPr>
          <p:cNvPr id="7" name="Slide Number Placeholder 6"/>
          <p:cNvSpPr>
            <a:spLocks noGrp="1"/>
          </p:cNvSpPr>
          <p:nvPr>
            <p:ph type="sldNum" sz="quarter" idx="12"/>
          </p:nvPr>
        </p:nvSpPr>
        <p:spPr/>
        <p:txBody>
          <a:bodyPr/>
          <a:lstStyle/>
          <a:p>
            <a:fld id="{F6BE4895-835D-4A9B-9082-76BA5D43AB75}" type="slidenum">
              <a:rPr lang="ko-KR" altLang="en-US" smtClean="0"/>
              <a:t>‹#›</a:t>
            </a:fld>
            <a:endParaRPr lang="ko-KR" altLang="en-US"/>
          </a:p>
        </p:txBody>
      </p:sp>
    </p:spTree>
    <p:extLst>
      <p:ext uri="{BB962C8B-B14F-4D97-AF65-F5344CB8AC3E}">
        <p14:creationId xmlns:p14="http://schemas.microsoft.com/office/powerpoint/2010/main" val="7284128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ltLang="ko-KR"/>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ko-KR"/>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ko-KR"/>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en-US" dirty="0"/>
          </a:p>
        </p:txBody>
      </p:sp>
      <p:sp>
        <p:nvSpPr>
          <p:cNvPr id="7" name="Date Placeholder 6"/>
          <p:cNvSpPr>
            <a:spLocks noGrp="1"/>
          </p:cNvSpPr>
          <p:nvPr>
            <p:ph type="dt" sz="half" idx="10"/>
          </p:nvPr>
        </p:nvSpPr>
        <p:spPr/>
        <p:txBody>
          <a:bodyPr/>
          <a:lstStyle/>
          <a:p>
            <a:fld id="{4135B27E-ECEE-42A9-9934-78FD1BDA94BA}" type="datetimeFigureOut">
              <a:rPr lang="ko-KR" altLang="en-US" smtClean="0"/>
              <a:t>2022. 3. 10.</a:t>
            </a:fld>
            <a:endParaRPr lang="ko-KR" altLang="en-US"/>
          </a:p>
        </p:txBody>
      </p:sp>
      <p:sp>
        <p:nvSpPr>
          <p:cNvPr id="8" name="Footer Placeholder 7"/>
          <p:cNvSpPr>
            <a:spLocks noGrp="1"/>
          </p:cNvSpPr>
          <p:nvPr>
            <p:ph type="ftr" sz="quarter" idx="11"/>
          </p:nvPr>
        </p:nvSpPr>
        <p:spPr/>
        <p:txBody>
          <a:bodyPr/>
          <a:lstStyle/>
          <a:p>
            <a:endParaRPr lang="ko-KR" altLang="en-US"/>
          </a:p>
        </p:txBody>
      </p:sp>
      <p:sp>
        <p:nvSpPr>
          <p:cNvPr id="9" name="Slide Number Placeholder 8"/>
          <p:cNvSpPr>
            <a:spLocks noGrp="1"/>
          </p:cNvSpPr>
          <p:nvPr>
            <p:ph type="sldNum" sz="quarter" idx="12"/>
          </p:nvPr>
        </p:nvSpPr>
        <p:spPr/>
        <p:txBody>
          <a:bodyPr/>
          <a:lstStyle/>
          <a:p>
            <a:fld id="{F6BE4895-835D-4A9B-9082-76BA5D43AB75}" type="slidenum">
              <a:rPr lang="ko-KR" altLang="en-US" smtClean="0"/>
              <a:t>‹#›</a:t>
            </a:fld>
            <a:endParaRPr lang="ko-KR" altLang="en-US"/>
          </a:p>
        </p:txBody>
      </p:sp>
    </p:spTree>
    <p:extLst>
      <p:ext uri="{BB962C8B-B14F-4D97-AF65-F5344CB8AC3E}">
        <p14:creationId xmlns:p14="http://schemas.microsoft.com/office/powerpoint/2010/main" val="26214627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a:t>Click to edit Master title style</a:t>
            </a:r>
            <a:endParaRPr lang="en-US" dirty="0"/>
          </a:p>
        </p:txBody>
      </p:sp>
      <p:sp>
        <p:nvSpPr>
          <p:cNvPr id="3" name="Date Placeholder 2"/>
          <p:cNvSpPr>
            <a:spLocks noGrp="1"/>
          </p:cNvSpPr>
          <p:nvPr>
            <p:ph type="dt" sz="half" idx="10"/>
          </p:nvPr>
        </p:nvSpPr>
        <p:spPr/>
        <p:txBody>
          <a:bodyPr/>
          <a:lstStyle/>
          <a:p>
            <a:fld id="{4135B27E-ECEE-42A9-9934-78FD1BDA94BA}" type="datetimeFigureOut">
              <a:rPr lang="ko-KR" altLang="en-US" smtClean="0"/>
              <a:t>2022. 3. 10.</a:t>
            </a:fld>
            <a:endParaRPr lang="ko-KR" altLang="en-US"/>
          </a:p>
        </p:txBody>
      </p:sp>
      <p:sp>
        <p:nvSpPr>
          <p:cNvPr id="4" name="Footer Placeholder 3"/>
          <p:cNvSpPr>
            <a:spLocks noGrp="1"/>
          </p:cNvSpPr>
          <p:nvPr>
            <p:ph type="ftr" sz="quarter" idx="11"/>
          </p:nvPr>
        </p:nvSpPr>
        <p:spPr/>
        <p:txBody>
          <a:bodyPr/>
          <a:lstStyle/>
          <a:p>
            <a:endParaRPr lang="ko-KR" altLang="en-US"/>
          </a:p>
        </p:txBody>
      </p:sp>
      <p:sp>
        <p:nvSpPr>
          <p:cNvPr id="5" name="Slide Number Placeholder 4"/>
          <p:cNvSpPr>
            <a:spLocks noGrp="1"/>
          </p:cNvSpPr>
          <p:nvPr>
            <p:ph type="sldNum" sz="quarter" idx="12"/>
          </p:nvPr>
        </p:nvSpPr>
        <p:spPr/>
        <p:txBody>
          <a:bodyPr/>
          <a:lstStyle/>
          <a:p>
            <a:fld id="{F6BE4895-835D-4A9B-9082-76BA5D43AB75}" type="slidenum">
              <a:rPr lang="ko-KR" altLang="en-US" smtClean="0"/>
              <a:t>‹#›</a:t>
            </a:fld>
            <a:endParaRPr lang="ko-KR" altLang="en-US"/>
          </a:p>
        </p:txBody>
      </p:sp>
    </p:spTree>
    <p:extLst>
      <p:ext uri="{BB962C8B-B14F-4D97-AF65-F5344CB8AC3E}">
        <p14:creationId xmlns:p14="http://schemas.microsoft.com/office/powerpoint/2010/main" val="11363355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135B27E-ECEE-42A9-9934-78FD1BDA94BA}" type="datetimeFigureOut">
              <a:rPr lang="ko-KR" altLang="en-US" smtClean="0"/>
              <a:t>2022. 3. 10.</a:t>
            </a:fld>
            <a:endParaRPr lang="ko-KR" altLang="en-US"/>
          </a:p>
        </p:txBody>
      </p:sp>
      <p:sp>
        <p:nvSpPr>
          <p:cNvPr id="3" name="Footer Placeholder 2"/>
          <p:cNvSpPr>
            <a:spLocks noGrp="1"/>
          </p:cNvSpPr>
          <p:nvPr>
            <p:ph type="ftr" sz="quarter" idx="11"/>
          </p:nvPr>
        </p:nvSpPr>
        <p:spPr/>
        <p:txBody>
          <a:bodyPr/>
          <a:lstStyle/>
          <a:p>
            <a:endParaRPr lang="ko-KR" altLang="en-US"/>
          </a:p>
        </p:txBody>
      </p:sp>
      <p:sp>
        <p:nvSpPr>
          <p:cNvPr id="4" name="Slide Number Placeholder 3"/>
          <p:cNvSpPr>
            <a:spLocks noGrp="1"/>
          </p:cNvSpPr>
          <p:nvPr>
            <p:ph type="sldNum" sz="quarter" idx="12"/>
          </p:nvPr>
        </p:nvSpPr>
        <p:spPr/>
        <p:txBody>
          <a:bodyPr/>
          <a:lstStyle/>
          <a:p>
            <a:fld id="{F6BE4895-835D-4A9B-9082-76BA5D43AB75}" type="slidenum">
              <a:rPr lang="ko-KR" altLang="en-US" smtClean="0"/>
              <a:t>‹#›</a:t>
            </a:fld>
            <a:endParaRPr lang="ko-KR" altLang="en-US"/>
          </a:p>
        </p:txBody>
      </p:sp>
    </p:spTree>
    <p:extLst>
      <p:ext uri="{BB962C8B-B14F-4D97-AF65-F5344CB8AC3E}">
        <p14:creationId xmlns:p14="http://schemas.microsoft.com/office/powerpoint/2010/main" val="29474742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ltLang="ko-KR"/>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ko-KR"/>
              <a:t>Click to edit Master text styles</a:t>
            </a:r>
          </a:p>
        </p:txBody>
      </p:sp>
      <p:sp>
        <p:nvSpPr>
          <p:cNvPr id="5" name="Date Placeholder 4"/>
          <p:cNvSpPr>
            <a:spLocks noGrp="1"/>
          </p:cNvSpPr>
          <p:nvPr>
            <p:ph type="dt" sz="half" idx="10"/>
          </p:nvPr>
        </p:nvSpPr>
        <p:spPr/>
        <p:txBody>
          <a:bodyPr/>
          <a:lstStyle/>
          <a:p>
            <a:fld id="{4135B27E-ECEE-42A9-9934-78FD1BDA94BA}" type="datetimeFigureOut">
              <a:rPr lang="ko-KR" altLang="en-US" smtClean="0"/>
              <a:t>2022. 3. 10.</a:t>
            </a:fld>
            <a:endParaRPr lang="ko-KR" altLang="en-US"/>
          </a:p>
        </p:txBody>
      </p:sp>
      <p:sp>
        <p:nvSpPr>
          <p:cNvPr id="6" name="Footer Placeholder 5"/>
          <p:cNvSpPr>
            <a:spLocks noGrp="1"/>
          </p:cNvSpPr>
          <p:nvPr>
            <p:ph type="ftr" sz="quarter" idx="11"/>
          </p:nvPr>
        </p:nvSpPr>
        <p:spPr/>
        <p:txBody>
          <a:bodyPr/>
          <a:lstStyle/>
          <a:p>
            <a:endParaRPr lang="ko-KR" altLang="en-US"/>
          </a:p>
        </p:txBody>
      </p:sp>
      <p:sp>
        <p:nvSpPr>
          <p:cNvPr id="7" name="Slide Number Placeholder 6"/>
          <p:cNvSpPr>
            <a:spLocks noGrp="1"/>
          </p:cNvSpPr>
          <p:nvPr>
            <p:ph type="sldNum" sz="quarter" idx="12"/>
          </p:nvPr>
        </p:nvSpPr>
        <p:spPr/>
        <p:txBody>
          <a:bodyPr/>
          <a:lstStyle/>
          <a:p>
            <a:fld id="{F6BE4895-835D-4A9B-9082-76BA5D43AB75}" type="slidenum">
              <a:rPr lang="ko-KR" altLang="en-US" smtClean="0"/>
              <a:t>‹#›</a:t>
            </a:fld>
            <a:endParaRPr lang="ko-KR" altLang="en-US"/>
          </a:p>
        </p:txBody>
      </p:sp>
    </p:spTree>
    <p:extLst>
      <p:ext uri="{BB962C8B-B14F-4D97-AF65-F5344CB8AC3E}">
        <p14:creationId xmlns:p14="http://schemas.microsoft.com/office/powerpoint/2010/main" val="6533550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ltLang="ko-KR"/>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ko-KR"/>
              <a:t>Click to edit Master text styles</a:t>
            </a:r>
          </a:p>
        </p:txBody>
      </p:sp>
      <p:sp>
        <p:nvSpPr>
          <p:cNvPr id="5" name="Date Placeholder 4"/>
          <p:cNvSpPr>
            <a:spLocks noGrp="1"/>
          </p:cNvSpPr>
          <p:nvPr>
            <p:ph type="dt" sz="half" idx="10"/>
          </p:nvPr>
        </p:nvSpPr>
        <p:spPr/>
        <p:txBody>
          <a:bodyPr/>
          <a:lstStyle/>
          <a:p>
            <a:fld id="{4135B27E-ECEE-42A9-9934-78FD1BDA94BA}" type="datetimeFigureOut">
              <a:rPr lang="ko-KR" altLang="en-US" smtClean="0"/>
              <a:t>2022. 3. 10.</a:t>
            </a:fld>
            <a:endParaRPr lang="ko-KR" altLang="en-US"/>
          </a:p>
        </p:txBody>
      </p:sp>
      <p:sp>
        <p:nvSpPr>
          <p:cNvPr id="6" name="Footer Placeholder 5"/>
          <p:cNvSpPr>
            <a:spLocks noGrp="1"/>
          </p:cNvSpPr>
          <p:nvPr>
            <p:ph type="ftr" sz="quarter" idx="11"/>
          </p:nvPr>
        </p:nvSpPr>
        <p:spPr/>
        <p:txBody>
          <a:bodyPr/>
          <a:lstStyle/>
          <a:p>
            <a:endParaRPr lang="ko-KR" altLang="en-US"/>
          </a:p>
        </p:txBody>
      </p:sp>
      <p:sp>
        <p:nvSpPr>
          <p:cNvPr id="7" name="Slide Number Placeholder 6"/>
          <p:cNvSpPr>
            <a:spLocks noGrp="1"/>
          </p:cNvSpPr>
          <p:nvPr>
            <p:ph type="sldNum" sz="quarter" idx="12"/>
          </p:nvPr>
        </p:nvSpPr>
        <p:spPr/>
        <p:txBody>
          <a:bodyPr/>
          <a:lstStyle/>
          <a:p>
            <a:fld id="{F6BE4895-835D-4A9B-9082-76BA5D43AB75}" type="slidenum">
              <a:rPr lang="ko-KR" altLang="en-US" smtClean="0"/>
              <a:t>‹#›</a:t>
            </a:fld>
            <a:endParaRPr lang="ko-KR" altLang="en-US"/>
          </a:p>
        </p:txBody>
      </p:sp>
    </p:spTree>
    <p:extLst>
      <p:ext uri="{BB962C8B-B14F-4D97-AF65-F5344CB8AC3E}">
        <p14:creationId xmlns:p14="http://schemas.microsoft.com/office/powerpoint/2010/main" val="24211673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ltLang="ko-KR"/>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135B27E-ECEE-42A9-9934-78FD1BDA94BA}" type="datetimeFigureOut">
              <a:rPr lang="ko-KR" altLang="en-US" smtClean="0"/>
              <a:t>2022. 3. 10.</a:t>
            </a:fld>
            <a:endParaRPr lang="ko-KR"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6BE4895-835D-4A9B-9082-76BA5D43AB75}" type="slidenum">
              <a:rPr lang="ko-KR" altLang="en-US" smtClean="0"/>
              <a:t>‹#›</a:t>
            </a:fld>
            <a:endParaRPr lang="ko-KR" altLang="en-US"/>
          </a:p>
        </p:txBody>
      </p:sp>
    </p:spTree>
    <p:extLst>
      <p:ext uri="{BB962C8B-B14F-4D97-AF65-F5344CB8AC3E}">
        <p14:creationId xmlns:p14="http://schemas.microsoft.com/office/powerpoint/2010/main" val="42010173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14.jpeg"/><Relationship Id="rId13" Type="http://schemas.openxmlformats.org/officeDocument/2006/relationships/image" Target="../media/image19.png"/><Relationship Id="rId3" Type="http://schemas.openxmlformats.org/officeDocument/2006/relationships/image" Target="../media/image10.png"/><Relationship Id="rId7" Type="http://schemas.openxmlformats.org/officeDocument/2006/relationships/image" Target="../media/image13.png"/><Relationship Id="rId12" Type="http://schemas.openxmlformats.org/officeDocument/2006/relationships/image" Target="../media/image18.png"/><Relationship Id="rId2" Type="http://schemas.openxmlformats.org/officeDocument/2006/relationships/notesSlide" Target="../notesSlides/notesSlide11.xml"/><Relationship Id="rId16"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12.png"/><Relationship Id="rId11" Type="http://schemas.openxmlformats.org/officeDocument/2006/relationships/image" Target="../media/image17.png"/><Relationship Id="rId5" Type="http://schemas.microsoft.com/office/2007/relationships/hdphoto" Target="../media/hdphoto1.wdp"/><Relationship Id="rId15" Type="http://schemas.openxmlformats.org/officeDocument/2006/relationships/image" Target="../media/image21.png"/><Relationship Id="rId10" Type="http://schemas.openxmlformats.org/officeDocument/2006/relationships/image" Target="../media/image16.png"/><Relationship Id="rId4" Type="http://schemas.openxmlformats.org/officeDocument/2006/relationships/image" Target="../media/image11.png"/><Relationship Id="rId9" Type="http://schemas.openxmlformats.org/officeDocument/2006/relationships/image" Target="../media/image15.png"/><Relationship Id="rId14" Type="http://schemas.openxmlformats.org/officeDocument/2006/relationships/image" Target="../media/image20.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9.emf"/><Relationship Id="rId5" Type="http://schemas.openxmlformats.org/officeDocument/2006/relationships/image" Target="../media/image24.jpeg"/><Relationship Id="rId4" Type="http://schemas.openxmlformats.org/officeDocument/2006/relationships/image" Target="../media/image23.jpe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3.jpeg"/><Relationship Id="rId4" Type="http://schemas.openxmlformats.org/officeDocument/2006/relationships/image" Target="../media/image2.jpe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9.jpeg"/></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35.gif"/></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3.gif"/><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45.jpeg"/></Relationships>
</file>

<file path=ppt/slides/_rels/slide37.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38.xml.rels><?xml version="1.0" encoding="UTF-8" standalone="yes"?>
<Relationships xmlns="http://schemas.openxmlformats.org/package/2006/relationships"><Relationship Id="rId3" Type="http://schemas.openxmlformats.org/officeDocument/2006/relationships/image" Target="../media/image42.jpeg"/><Relationship Id="rId7" Type="http://schemas.openxmlformats.org/officeDocument/2006/relationships/image" Target="../media/image50.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52.jpeg"/><Relationship Id="rId5" Type="http://schemas.openxmlformats.org/officeDocument/2006/relationships/image" Target="../media/image51.jpeg"/><Relationship Id="rId4" Type="http://schemas.openxmlformats.org/officeDocument/2006/relationships/image" Target="../media/image43.gif"/></Relationships>
</file>

<file path=ppt/slides/_rels/slide3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images.anandtech.com/reviews/tradeshows/2010/IDF/Day3/DSC_8932.jpg"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4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56117"/>
            <a:ext cx="7772400" cy="2387600"/>
          </a:xfrm>
        </p:spPr>
        <p:txBody>
          <a:bodyPr>
            <a:noAutofit/>
          </a:bodyPr>
          <a:lstStyle/>
          <a:p>
            <a:pPr latinLnBrk="0"/>
            <a:r>
              <a:rPr lang="en-US" sz="3600" b="1" dirty="0"/>
              <a:t>Key Applications for Sensor Data Science:</a:t>
            </a:r>
            <a:br>
              <a:rPr lang="en-US" sz="3600" b="1" dirty="0"/>
            </a:br>
            <a:r>
              <a:rPr lang="en-US" altLang="ko-KR" sz="5400" b="1" dirty="0"/>
              <a:t>Context-Aware &amp; Persuasive Computing</a:t>
            </a:r>
            <a:endParaRPr lang="en-US" sz="3600" b="1" dirty="0"/>
          </a:p>
        </p:txBody>
      </p:sp>
      <p:sp>
        <p:nvSpPr>
          <p:cNvPr id="5" name="Subtitle 4"/>
          <p:cNvSpPr>
            <a:spLocks noGrp="1"/>
          </p:cNvSpPr>
          <p:nvPr>
            <p:ph type="subTitle" idx="1"/>
          </p:nvPr>
        </p:nvSpPr>
        <p:spPr>
          <a:xfrm>
            <a:off x="1623646" y="4460631"/>
            <a:ext cx="6265985" cy="521677"/>
          </a:xfrm>
        </p:spPr>
        <p:txBody>
          <a:bodyPr>
            <a:noAutofit/>
          </a:bodyPr>
          <a:lstStyle/>
          <a:p>
            <a:r>
              <a:rPr lang="en-US" altLang="ko-KR" sz="2400" dirty="0" err="1">
                <a:solidFill>
                  <a:schemeClr val="tx1"/>
                </a:solidFill>
              </a:rPr>
              <a:t>Youngtae</a:t>
            </a:r>
            <a:r>
              <a:rPr lang="en-US" altLang="ko-KR" sz="2400" dirty="0">
                <a:solidFill>
                  <a:schemeClr val="tx1"/>
                </a:solidFill>
              </a:rPr>
              <a:t> Noh</a:t>
            </a:r>
            <a:endParaRPr lang="ko-KR" altLang="en-US" sz="2400" dirty="0">
              <a:solidFill>
                <a:schemeClr val="tx1"/>
              </a:solidFill>
            </a:endParaRPr>
          </a:p>
        </p:txBody>
      </p:sp>
    </p:spTree>
    <p:extLst>
      <p:ext uri="{BB962C8B-B14F-4D97-AF65-F5344CB8AC3E}">
        <p14:creationId xmlns:p14="http://schemas.microsoft.com/office/powerpoint/2010/main" val="35749546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3411" y="331296"/>
            <a:ext cx="8515350" cy="1325563"/>
          </a:xfrm>
        </p:spPr>
        <p:txBody>
          <a:bodyPr>
            <a:normAutofit/>
          </a:bodyPr>
          <a:lstStyle/>
          <a:p>
            <a:r>
              <a:rPr lang="en-US" altLang="ko-KR" sz="4000" dirty="0"/>
              <a:t>Beyond Simple Context: </a:t>
            </a:r>
            <a:br>
              <a:rPr lang="en-US" altLang="ko-KR" sz="4000" dirty="0"/>
            </a:br>
            <a:r>
              <a:rPr lang="en-US" altLang="ko-KR" sz="4000" dirty="0"/>
              <a:t>Digital phenotyping/biomarkers </a:t>
            </a:r>
            <a:endParaRPr lang="ko-KR" altLang="en-US" sz="4000" dirty="0"/>
          </a:p>
        </p:txBody>
      </p:sp>
      <p:pic>
        <p:nvPicPr>
          <p:cNvPr id="32" name="Picture 31"/>
          <p:cNvPicPr>
            <a:picLocks noChangeAspect="1"/>
          </p:cNvPicPr>
          <p:nvPr/>
        </p:nvPicPr>
        <p:blipFill>
          <a:blip r:embed="rId3"/>
          <a:stretch>
            <a:fillRect/>
          </a:stretch>
        </p:blipFill>
        <p:spPr>
          <a:xfrm>
            <a:off x="2043818" y="1504459"/>
            <a:ext cx="5194535" cy="3625811"/>
          </a:xfrm>
          <a:prstGeom prst="rect">
            <a:avLst/>
          </a:prstGeom>
        </p:spPr>
      </p:pic>
      <p:sp>
        <p:nvSpPr>
          <p:cNvPr id="34" name="Rectangle 33"/>
          <p:cNvSpPr/>
          <p:nvPr/>
        </p:nvSpPr>
        <p:spPr>
          <a:xfrm>
            <a:off x="1913106" y="5130270"/>
            <a:ext cx="5676414" cy="646331"/>
          </a:xfrm>
          <a:prstGeom prst="rect">
            <a:avLst/>
          </a:prstGeom>
        </p:spPr>
        <p:txBody>
          <a:bodyPr wrap="square">
            <a:spAutoFit/>
          </a:bodyPr>
          <a:lstStyle/>
          <a:p>
            <a:pPr algn="ctr" latinLnBrk="0"/>
            <a:r>
              <a:rPr lang="en-US" dirty="0"/>
              <a:t>Mobile and wearable devices offer a large personalized, direct, and high frequency sensing potential</a:t>
            </a:r>
          </a:p>
        </p:txBody>
      </p:sp>
      <p:sp>
        <p:nvSpPr>
          <p:cNvPr id="35" name="Rectangle 34"/>
          <p:cNvSpPr/>
          <p:nvPr/>
        </p:nvSpPr>
        <p:spPr>
          <a:xfrm>
            <a:off x="206260" y="6116507"/>
            <a:ext cx="8200386" cy="584775"/>
          </a:xfrm>
          <a:prstGeom prst="rect">
            <a:avLst/>
          </a:prstGeom>
        </p:spPr>
        <p:txBody>
          <a:bodyPr wrap="square">
            <a:spAutoFit/>
          </a:bodyPr>
          <a:lstStyle/>
          <a:p>
            <a:pPr latinLnBrk="0"/>
            <a:r>
              <a:rPr lang="en-US" sz="1600" i="1" dirty="0"/>
              <a:t>Digital biomarkers for Alzheimer’s disease: the mobile/wearable devices opportunity, 2019 </a:t>
            </a:r>
            <a:r>
              <a:rPr lang="en-US" sz="1600" i="1" dirty="0" err="1"/>
              <a:t>Lampros</a:t>
            </a:r>
            <a:r>
              <a:rPr lang="en-US" sz="1600" i="1" dirty="0"/>
              <a:t> C. </a:t>
            </a:r>
            <a:r>
              <a:rPr lang="en-US" sz="1600" i="1" dirty="0" err="1"/>
              <a:t>Kourtis</a:t>
            </a:r>
            <a:r>
              <a:rPr lang="en-US" sz="1600" i="1" dirty="0"/>
              <a:t>, Oliver B. </a:t>
            </a:r>
            <a:r>
              <a:rPr lang="en-US" sz="1600" i="1" dirty="0" err="1"/>
              <a:t>Regele</a:t>
            </a:r>
            <a:r>
              <a:rPr lang="en-US" sz="1600" i="1" dirty="0"/>
              <a:t>, Justin M. Wright &amp; Graham B. Jones </a:t>
            </a:r>
            <a:r>
              <a:rPr lang="en-US" sz="1600" i="1" dirty="0" err="1"/>
              <a:t>npj</a:t>
            </a:r>
            <a:r>
              <a:rPr lang="en-US" sz="1600" i="1" dirty="0"/>
              <a:t> Digital Medicine 2  </a:t>
            </a:r>
          </a:p>
        </p:txBody>
      </p:sp>
    </p:spTree>
    <p:extLst>
      <p:ext uri="{BB962C8B-B14F-4D97-AF65-F5344CB8AC3E}">
        <p14:creationId xmlns:p14="http://schemas.microsoft.com/office/powerpoint/2010/main" val="13582177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3411" y="331296"/>
            <a:ext cx="8515350" cy="1325563"/>
          </a:xfrm>
        </p:spPr>
        <p:txBody>
          <a:bodyPr>
            <a:normAutofit/>
          </a:bodyPr>
          <a:lstStyle/>
          <a:p>
            <a:r>
              <a:rPr lang="en-US" altLang="ko-KR" sz="4000" dirty="0"/>
              <a:t>Beyond Simple Context: </a:t>
            </a:r>
            <a:br>
              <a:rPr lang="en-US" altLang="ko-KR" sz="4000" dirty="0"/>
            </a:br>
            <a:r>
              <a:rPr lang="en-US" altLang="ko-KR" sz="4000" i="1" dirty="0"/>
              <a:t>Digital phenotyping/biomarkers </a:t>
            </a:r>
            <a:endParaRPr lang="ko-KR" altLang="en-US" sz="4000" i="1" dirty="0"/>
          </a:p>
        </p:txBody>
      </p:sp>
      <p:grpSp>
        <p:nvGrpSpPr>
          <p:cNvPr id="6" name="Group 5"/>
          <p:cNvGrpSpPr/>
          <p:nvPr/>
        </p:nvGrpSpPr>
        <p:grpSpPr>
          <a:xfrm>
            <a:off x="1027933" y="2918182"/>
            <a:ext cx="7076704" cy="2960087"/>
            <a:chOff x="1357653" y="3356552"/>
            <a:chExt cx="6242562" cy="2611178"/>
          </a:xfrm>
        </p:grpSpPr>
        <p:sp>
          <p:nvSpPr>
            <p:cNvPr id="7" name="TextBox 6"/>
            <p:cNvSpPr txBox="1"/>
            <p:nvPr/>
          </p:nvSpPr>
          <p:spPr>
            <a:xfrm>
              <a:off x="3443580" y="4122441"/>
              <a:ext cx="1288875" cy="234061"/>
            </a:xfrm>
            <a:prstGeom prst="rect">
              <a:avLst/>
            </a:prstGeom>
            <a:solidFill>
              <a:srgbClr val="E2F0D9"/>
            </a:solidFill>
            <a:ln>
              <a:noFill/>
            </a:ln>
          </p:spPr>
          <p:style>
            <a:lnRef idx="1">
              <a:schemeClr val="accent1"/>
            </a:lnRef>
            <a:fillRef idx="3">
              <a:schemeClr val="accent1"/>
            </a:fillRef>
            <a:effectRef idx="2">
              <a:schemeClr val="accent1"/>
            </a:effectRef>
            <a:fontRef idx="minor">
              <a:schemeClr val="lt1"/>
            </a:fontRef>
          </p:style>
          <p:txBody>
            <a:bodyPr wrap="square" rtlCol="0">
              <a:spAutoFit/>
            </a:bodyPr>
            <a:lstStyle/>
            <a:p>
              <a:r>
                <a:rPr lang="en-US" altLang="ko-KR" sz="1400" b="1" dirty="0">
                  <a:solidFill>
                    <a:schemeClr val="tx1"/>
                  </a:solidFill>
                  <a:latin typeface="+mj-lt"/>
                  <a:ea typeface="나눔고딕" panose="020D0604000000000000" pitchFamily="50" charset="-127"/>
                </a:rPr>
                <a:t>Environmental</a:t>
              </a:r>
              <a:endParaRPr lang="ko-KR" altLang="en-US" sz="1400" b="1" dirty="0">
                <a:solidFill>
                  <a:schemeClr val="tx1"/>
                </a:solidFill>
                <a:latin typeface="+mj-lt"/>
                <a:ea typeface="나눔고딕" panose="020D0604000000000000" pitchFamily="50" charset="-127"/>
              </a:endParaRPr>
            </a:p>
          </p:txBody>
        </p:sp>
        <p:pic>
          <p:nvPicPr>
            <p:cNvPr id="8" name="Picture 2" descr="Image result for digital phenotype"/>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35362" r="31884"/>
            <a:stretch/>
          </p:blipFill>
          <p:spPr bwMode="auto">
            <a:xfrm>
              <a:off x="6434146" y="3822049"/>
              <a:ext cx="1166069" cy="2019981"/>
            </a:xfrm>
            <a:prstGeom prst="rect">
              <a:avLst/>
            </a:prstGeom>
            <a:noFill/>
            <a:extLst>
              <a:ext uri="{909E8E84-426E-40DD-AFC4-6F175D3DCCD1}">
                <a14:hiddenFill xmlns:a14="http://schemas.microsoft.com/office/drawing/2010/main">
                  <a:solidFill>
                    <a:srgbClr val="FFFFFF"/>
                  </a:solidFill>
                </a14:hiddenFill>
              </a:ext>
            </a:extLst>
          </p:spPr>
        </p:pic>
        <p:sp>
          <p:nvSpPr>
            <p:cNvPr id="9" name="Oval 87"/>
            <p:cNvSpPr/>
            <p:nvPr/>
          </p:nvSpPr>
          <p:spPr>
            <a:xfrm>
              <a:off x="4342200" y="3721214"/>
              <a:ext cx="2057922" cy="2084458"/>
            </a:xfrm>
            <a:prstGeom prst="ellipse">
              <a:avLst/>
            </a:prstGeom>
            <a:solidFill>
              <a:srgbClr val="E2F0D9"/>
            </a:solidFill>
            <a:ln w="3175">
              <a:solidFill>
                <a:schemeClr val="tx1">
                  <a:lumMod val="50000"/>
                  <a:lumOff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latin typeface="+mj-lt"/>
                <a:ea typeface="나눔고딕" panose="020D0604000000000000" pitchFamily="50" charset="-127"/>
              </a:endParaRPr>
            </a:p>
          </p:txBody>
        </p:sp>
        <p:sp>
          <p:nvSpPr>
            <p:cNvPr id="10" name="TextBox 9"/>
            <p:cNvSpPr txBox="1"/>
            <p:nvPr/>
          </p:nvSpPr>
          <p:spPr>
            <a:xfrm>
              <a:off x="3443580" y="4790635"/>
              <a:ext cx="1278503" cy="234061"/>
            </a:xfrm>
            <a:prstGeom prst="rect">
              <a:avLst/>
            </a:prstGeom>
            <a:solidFill>
              <a:srgbClr val="C5E0B4"/>
            </a:solidFill>
            <a:ln>
              <a:noFill/>
            </a:ln>
          </p:spPr>
          <p:style>
            <a:lnRef idx="1">
              <a:schemeClr val="accent1"/>
            </a:lnRef>
            <a:fillRef idx="3">
              <a:schemeClr val="accent1"/>
            </a:fillRef>
            <a:effectRef idx="2">
              <a:schemeClr val="accent1"/>
            </a:effectRef>
            <a:fontRef idx="minor">
              <a:schemeClr val="lt1"/>
            </a:fontRef>
          </p:style>
          <p:txBody>
            <a:bodyPr wrap="square" rtlCol="0">
              <a:spAutoFit/>
            </a:bodyPr>
            <a:lstStyle/>
            <a:p>
              <a:r>
                <a:rPr lang="en-US" altLang="ko-KR" sz="1400" b="1" dirty="0">
                  <a:solidFill>
                    <a:schemeClr val="tx1"/>
                  </a:solidFill>
                  <a:latin typeface="+mj-lt"/>
                  <a:ea typeface="나눔고딕" panose="020D0604000000000000" pitchFamily="50" charset="-127"/>
                </a:rPr>
                <a:t>Behavioral</a:t>
              </a:r>
              <a:endParaRPr lang="ko-KR" altLang="en-US" sz="1400" b="1" dirty="0">
                <a:solidFill>
                  <a:schemeClr val="tx1"/>
                </a:solidFill>
                <a:latin typeface="+mj-lt"/>
                <a:ea typeface="나눔고딕" panose="020D0604000000000000" pitchFamily="50" charset="-127"/>
              </a:endParaRPr>
            </a:p>
          </p:txBody>
        </p:sp>
        <p:pic>
          <p:nvPicPr>
            <p:cNvPr id="11" name="Picture 86"/>
            <p:cNvPicPr>
              <a:picLocks noChangeAspect="1"/>
            </p:cNvPicPr>
            <p:nvPr/>
          </p:nvPicPr>
          <p:blipFill>
            <a:blip r:embed="rId4">
              <a:clrChange>
                <a:clrFrom>
                  <a:srgbClr val="FFFFFF"/>
                </a:clrFrom>
                <a:clrTo>
                  <a:srgbClr val="FFFFFF">
                    <a:alpha val="0"/>
                  </a:srgbClr>
                </a:clrTo>
              </a:clrChange>
              <a:extLst>
                <a:ext uri="{BEBA8EAE-BF5A-486C-A8C5-ECC9F3942E4B}">
                  <a14:imgProps xmlns:a14="http://schemas.microsoft.com/office/drawing/2010/main">
                    <a14:imgLayer r:embed="rId5">
                      <a14:imgEffect>
                        <a14:saturation sat="66000"/>
                      </a14:imgEffect>
                    </a14:imgLayer>
                  </a14:imgProps>
                </a:ext>
              </a:extLst>
            </a:blip>
            <a:stretch>
              <a:fillRect/>
            </a:stretch>
          </p:blipFill>
          <p:spPr>
            <a:xfrm>
              <a:off x="2332469" y="3356552"/>
              <a:ext cx="898620" cy="904237"/>
            </a:xfrm>
            <a:prstGeom prst="rect">
              <a:avLst/>
            </a:prstGeom>
          </p:spPr>
        </p:pic>
        <p:sp>
          <p:nvSpPr>
            <p:cNvPr id="12" name="Oval 88"/>
            <p:cNvSpPr/>
            <p:nvPr/>
          </p:nvSpPr>
          <p:spPr>
            <a:xfrm>
              <a:off x="4571099" y="4231759"/>
              <a:ext cx="1566594" cy="1586793"/>
            </a:xfrm>
            <a:prstGeom prst="ellipse">
              <a:avLst/>
            </a:prstGeom>
            <a:solidFill>
              <a:srgbClr val="C5E0B4"/>
            </a:solidFill>
            <a:ln w="3175">
              <a:solidFill>
                <a:schemeClr val="tx1">
                  <a:lumMod val="50000"/>
                  <a:lumOff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latin typeface="+mj-lt"/>
                <a:ea typeface="나눔고딕" panose="020D0604000000000000" pitchFamily="50" charset="-127"/>
              </a:endParaRPr>
            </a:p>
          </p:txBody>
        </p:sp>
        <p:pic>
          <p:nvPicPr>
            <p:cNvPr id="13" name="Picture 4" descr="Related image"/>
            <p:cNvPicPr>
              <a:picLocks noChangeAspect="1" noChangeArrowheads="1"/>
            </p:cNvPicPr>
            <p:nvPr/>
          </p:nvPicPr>
          <p:blipFill>
            <a:blip r:embed="rId6" cstate="print">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1357653" y="4426317"/>
              <a:ext cx="1403221" cy="1403221"/>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8" descr="Related image"/>
            <p:cNvPicPr>
              <a:picLocks noChangeAspect="1" noChangeArrowheads="1"/>
            </p:cNvPicPr>
            <p:nvPr/>
          </p:nvPicPr>
          <p:blipFill>
            <a:blip r:embed="rId7"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604372" y="5261649"/>
              <a:ext cx="505389" cy="50538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0" descr="Image result for smartphone icon"/>
            <p:cNvPicPr>
              <a:picLocks noChangeAspect="1" noChangeArrowheads="1"/>
            </p:cNvPicPr>
            <p:nvPr/>
          </p:nvPicPr>
          <p:blipFill>
            <a:blip r:embed="rId8" cstate="print">
              <a:clrChange>
                <a:clrFrom>
                  <a:srgbClr val="FFFFFF"/>
                </a:clrFrom>
                <a:clrTo>
                  <a:srgbClr val="FFFFFF">
                    <a:alpha val="0"/>
                  </a:srgbClr>
                </a:clrTo>
              </a:clrChange>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569316" y="4381298"/>
              <a:ext cx="663829" cy="66382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6" descr="context icon에 대한 이미지 검색결과"/>
            <p:cNvPicPr>
              <a:picLocks noChangeAspect="1" noChangeArrowheads="1"/>
            </p:cNvPicPr>
            <p:nvPr/>
          </p:nvPicPr>
          <p:blipFill>
            <a:blip r:embed="rId9" cstate="print">
              <a:duotone>
                <a:prstClr val="black"/>
                <a:srgbClr val="44546A">
                  <a:tint val="45000"/>
                  <a:satMod val="400000"/>
                </a:srgbClr>
              </a:duotone>
              <a:extLst>
                <a:ext uri="{28A0092B-C50C-407E-A947-70E740481C1C}">
                  <a14:useLocalDpi xmlns:a14="http://schemas.microsoft.com/office/drawing/2010/main" val="0"/>
                </a:ext>
              </a:extLst>
            </a:blip>
            <a:srcRect/>
            <a:stretch>
              <a:fillRect/>
            </a:stretch>
          </p:blipFill>
          <p:spPr bwMode="auto">
            <a:xfrm>
              <a:off x="5250061" y="3619224"/>
              <a:ext cx="749714" cy="607777"/>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2456405" y="3600921"/>
              <a:ext cx="650748" cy="407248"/>
            </a:xfrm>
            <a:prstGeom prst="rect">
              <a:avLst/>
            </a:prstGeom>
            <a:noFill/>
          </p:spPr>
          <p:txBody>
            <a:bodyPr wrap="none" rtlCol="0">
              <a:spAutoFit/>
            </a:bodyPr>
            <a:lstStyle/>
            <a:p>
              <a:pPr algn="ctr"/>
              <a:r>
                <a:rPr lang="en-US" altLang="ko-KR" sz="1200" b="1" dirty="0" err="1">
                  <a:latin typeface="+mj-lt"/>
                  <a:ea typeface="나눔고딕" panose="020D0604000000000000" pitchFamily="50" charset="-127"/>
                </a:rPr>
                <a:t>IoT</a:t>
              </a:r>
              <a:br>
                <a:rPr lang="en-US" altLang="ko-KR" sz="1200" b="1" dirty="0">
                  <a:latin typeface="+mj-lt"/>
                  <a:ea typeface="나눔고딕" panose="020D0604000000000000" pitchFamily="50" charset="-127"/>
                </a:rPr>
              </a:br>
              <a:r>
                <a:rPr lang="en-US" altLang="ko-KR" sz="1200" b="1" dirty="0">
                  <a:latin typeface="+mj-lt"/>
                  <a:ea typeface="나눔고딕" panose="020D0604000000000000" pitchFamily="50" charset="-127"/>
                </a:rPr>
                <a:t>Devices</a:t>
              </a:r>
              <a:endParaRPr lang="ko-KR" altLang="en-US" sz="1200" b="1" dirty="0">
                <a:latin typeface="+mj-lt"/>
                <a:ea typeface="나눔고딕" panose="020D0604000000000000" pitchFamily="50" charset="-127"/>
              </a:endParaRPr>
            </a:p>
          </p:txBody>
        </p:sp>
        <p:grpSp>
          <p:nvGrpSpPr>
            <p:cNvPr id="18" name="Group 98"/>
            <p:cNvGrpSpPr/>
            <p:nvPr/>
          </p:nvGrpSpPr>
          <p:grpSpPr>
            <a:xfrm>
              <a:off x="1406905" y="3393699"/>
              <a:ext cx="915633" cy="875913"/>
              <a:chOff x="4939690" y="4997326"/>
              <a:chExt cx="1333611" cy="1275760"/>
            </a:xfrm>
          </p:grpSpPr>
          <p:pic>
            <p:nvPicPr>
              <p:cNvPr id="30" name="Picture 108"/>
              <p:cNvPicPr>
                <a:picLocks noChangeAspect="1"/>
              </p:cNvPicPr>
              <p:nvPr/>
            </p:nvPicPr>
            <p:blipFill>
              <a:blip r:embed="rId10">
                <a:duotone>
                  <a:schemeClr val="accent1">
                    <a:shade val="45000"/>
                    <a:satMod val="135000"/>
                  </a:schemeClr>
                  <a:prstClr val="white"/>
                </a:duotone>
              </a:blip>
              <a:stretch>
                <a:fillRect/>
              </a:stretch>
            </p:blipFill>
            <p:spPr>
              <a:xfrm>
                <a:off x="4939690" y="4997326"/>
                <a:ext cx="1333611" cy="1275760"/>
              </a:xfrm>
              <a:prstGeom prst="rect">
                <a:avLst/>
              </a:prstGeom>
            </p:spPr>
          </p:pic>
          <p:sp>
            <p:nvSpPr>
              <p:cNvPr id="31" name="TextBox 30"/>
              <p:cNvSpPr txBox="1"/>
              <p:nvPr/>
            </p:nvSpPr>
            <p:spPr>
              <a:xfrm>
                <a:off x="5158097" y="5374069"/>
                <a:ext cx="803640" cy="593153"/>
              </a:xfrm>
              <a:prstGeom prst="rect">
                <a:avLst/>
              </a:prstGeom>
              <a:noFill/>
            </p:spPr>
            <p:txBody>
              <a:bodyPr wrap="none" rtlCol="0">
                <a:spAutoFit/>
              </a:bodyPr>
              <a:lstStyle/>
              <a:p>
                <a:pPr algn="ctr"/>
                <a:r>
                  <a:rPr lang="en-US" altLang="ko-KR" sz="1200" b="1" dirty="0">
                    <a:latin typeface="+mj-lt"/>
                    <a:ea typeface="나눔고딕" panose="020D0604000000000000" pitchFamily="50" charset="-127"/>
                  </a:rPr>
                  <a:t>Public</a:t>
                </a:r>
                <a:br>
                  <a:rPr lang="en-US" altLang="ko-KR" sz="1200" b="1" dirty="0">
                    <a:latin typeface="+mj-lt"/>
                    <a:ea typeface="나눔고딕" panose="020D0604000000000000" pitchFamily="50" charset="-127"/>
                  </a:rPr>
                </a:br>
                <a:r>
                  <a:rPr lang="en-US" altLang="ko-KR" sz="1200" b="1" dirty="0">
                    <a:latin typeface="+mj-lt"/>
                    <a:ea typeface="나눔고딕" panose="020D0604000000000000" pitchFamily="50" charset="-127"/>
                  </a:rPr>
                  <a:t>Data</a:t>
                </a:r>
                <a:endParaRPr lang="ko-KR" altLang="en-US" sz="1200" b="1" dirty="0">
                  <a:latin typeface="+mj-lt"/>
                  <a:ea typeface="나눔고딕" panose="020D0604000000000000" pitchFamily="50" charset="-127"/>
                </a:endParaRPr>
              </a:p>
            </p:txBody>
          </p:sp>
        </p:grpSp>
        <p:sp>
          <p:nvSpPr>
            <p:cNvPr id="19" name="TextBox 18"/>
            <p:cNvSpPr txBox="1"/>
            <p:nvPr/>
          </p:nvSpPr>
          <p:spPr>
            <a:xfrm>
              <a:off x="2524461" y="5752091"/>
              <a:ext cx="715097" cy="215639"/>
            </a:xfrm>
            <a:prstGeom prst="rect">
              <a:avLst/>
            </a:prstGeom>
            <a:noFill/>
          </p:spPr>
          <p:txBody>
            <a:bodyPr wrap="none" rtlCol="0">
              <a:spAutoFit/>
            </a:bodyPr>
            <a:lstStyle/>
            <a:p>
              <a:pPr algn="ctr"/>
              <a:r>
                <a:rPr lang="en-US" altLang="ko-KR" sz="1200" b="1" dirty="0">
                  <a:latin typeface="+mj-lt"/>
                  <a:ea typeface="나눔고딕" panose="020D0604000000000000" pitchFamily="50" charset="-127"/>
                </a:rPr>
                <a:t>Wearables</a:t>
              </a:r>
              <a:endParaRPr lang="ko-KR" altLang="en-US" sz="1200" b="1" dirty="0">
                <a:latin typeface="+mj-lt"/>
                <a:ea typeface="나눔고딕" panose="020D0604000000000000" pitchFamily="50" charset="-127"/>
              </a:endParaRPr>
            </a:p>
          </p:txBody>
        </p:sp>
        <p:grpSp>
          <p:nvGrpSpPr>
            <p:cNvPr id="20" name="Group 100"/>
            <p:cNvGrpSpPr/>
            <p:nvPr/>
          </p:nvGrpSpPr>
          <p:grpSpPr>
            <a:xfrm>
              <a:off x="5411935" y="4332500"/>
              <a:ext cx="661237" cy="917777"/>
              <a:chOff x="9734443" y="5155711"/>
              <a:chExt cx="656243" cy="910844"/>
            </a:xfrm>
          </p:grpSpPr>
          <p:pic>
            <p:nvPicPr>
              <p:cNvPr id="28" name="Picture 6" descr="movement icon에 대한 이미지 검색결과"/>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9813561" y="5155711"/>
                <a:ext cx="432969" cy="432969"/>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graph icon에 대한 이미지 검색결과"/>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9734443" y="5410312"/>
                <a:ext cx="656243" cy="656243"/>
              </a:xfrm>
              <a:prstGeom prst="rect">
                <a:avLst/>
              </a:prstGeom>
              <a:noFill/>
              <a:extLst>
                <a:ext uri="{909E8E84-426E-40DD-AFC4-6F175D3DCCD1}">
                  <a14:hiddenFill xmlns:a14="http://schemas.microsoft.com/office/drawing/2010/main">
                    <a:solidFill>
                      <a:srgbClr val="FFFFFF"/>
                    </a:solidFill>
                  </a14:hiddenFill>
                </a:ext>
              </a:extLst>
            </p:spPr>
          </p:pic>
        </p:grpSp>
        <p:pic>
          <p:nvPicPr>
            <p:cNvPr id="21" name="Picture 101"/>
            <p:cNvPicPr>
              <a:picLocks noChangeAspect="1"/>
            </p:cNvPicPr>
            <p:nvPr/>
          </p:nvPicPr>
          <p:blipFill>
            <a:blip r:embed="rId13"/>
            <a:stretch>
              <a:fillRect/>
            </a:stretch>
          </p:blipFill>
          <p:spPr>
            <a:xfrm>
              <a:off x="4756107" y="4343983"/>
              <a:ext cx="654912" cy="654912"/>
            </a:xfrm>
            <a:prstGeom prst="rect">
              <a:avLst/>
            </a:prstGeom>
          </p:spPr>
        </p:pic>
        <p:pic>
          <p:nvPicPr>
            <p:cNvPr id="22" name="Picture 26" descr="Image result for sunny cloudy icon"/>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4661228" y="3637214"/>
              <a:ext cx="565942" cy="56594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2426186" y="5060614"/>
              <a:ext cx="861763" cy="215639"/>
            </a:xfrm>
            <a:prstGeom prst="rect">
              <a:avLst/>
            </a:prstGeom>
            <a:noFill/>
          </p:spPr>
          <p:txBody>
            <a:bodyPr wrap="none" rtlCol="0">
              <a:spAutoFit/>
            </a:bodyPr>
            <a:lstStyle/>
            <a:p>
              <a:pPr algn="ctr"/>
              <a:r>
                <a:rPr lang="en-US" altLang="ko-KR" sz="1200" b="1" dirty="0">
                  <a:latin typeface="+mj-lt"/>
                  <a:ea typeface="나눔고딕" panose="020D0604000000000000" pitchFamily="50" charset="-127"/>
                </a:rPr>
                <a:t>Smartphones</a:t>
              </a:r>
              <a:endParaRPr lang="ko-KR" altLang="en-US" sz="1200" b="1" dirty="0">
                <a:latin typeface="+mj-lt"/>
                <a:ea typeface="나눔고딕" panose="020D0604000000000000" pitchFamily="50" charset="-127"/>
              </a:endParaRPr>
            </a:p>
          </p:txBody>
        </p:sp>
        <p:sp>
          <p:nvSpPr>
            <p:cNvPr id="24" name="TextBox 23"/>
            <p:cNvSpPr txBox="1"/>
            <p:nvPr/>
          </p:nvSpPr>
          <p:spPr>
            <a:xfrm>
              <a:off x="3479054" y="5449774"/>
              <a:ext cx="1600559" cy="234061"/>
            </a:xfrm>
            <a:prstGeom prst="rect">
              <a:avLst/>
            </a:prstGeom>
            <a:solidFill>
              <a:schemeClr val="accent1">
                <a:lumMod val="20000"/>
                <a:lumOff val="80000"/>
              </a:schemeClr>
            </a:solidFill>
            <a:ln>
              <a:noFill/>
            </a:ln>
          </p:spPr>
          <p:style>
            <a:lnRef idx="1">
              <a:schemeClr val="accent1"/>
            </a:lnRef>
            <a:fillRef idx="3">
              <a:schemeClr val="accent1"/>
            </a:fillRef>
            <a:effectRef idx="2">
              <a:schemeClr val="accent1"/>
            </a:effectRef>
            <a:fontRef idx="minor">
              <a:schemeClr val="lt1"/>
            </a:fontRef>
          </p:style>
          <p:txBody>
            <a:bodyPr wrap="square" rtlCol="0">
              <a:spAutoFit/>
            </a:bodyPr>
            <a:lstStyle/>
            <a:p>
              <a:r>
                <a:rPr lang="en-US" altLang="ko-KR" sz="1400" b="1" dirty="0">
                  <a:solidFill>
                    <a:schemeClr val="tx1"/>
                  </a:solidFill>
                  <a:latin typeface="+mj-lt"/>
                  <a:ea typeface="나눔고딕" panose="020D0604000000000000" pitchFamily="50" charset="-127"/>
                </a:rPr>
                <a:t>Biological</a:t>
              </a:r>
              <a:endParaRPr lang="ko-KR" altLang="en-US" sz="1400" b="1" dirty="0">
                <a:solidFill>
                  <a:schemeClr val="tx1"/>
                </a:solidFill>
                <a:latin typeface="+mj-lt"/>
                <a:ea typeface="나눔고딕" panose="020D0604000000000000" pitchFamily="50" charset="-127"/>
              </a:endParaRPr>
            </a:p>
          </p:txBody>
        </p:sp>
        <p:sp>
          <p:nvSpPr>
            <p:cNvPr id="25" name="Oval 89"/>
            <p:cNvSpPr/>
            <p:nvPr/>
          </p:nvSpPr>
          <p:spPr>
            <a:xfrm>
              <a:off x="4893646" y="4944450"/>
              <a:ext cx="878869" cy="878869"/>
            </a:xfrm>
            <a:prstGeom prst="ellipse">
              <a:avLst/>
            </a:prstGeom>
            <a:solidFill>
              <a:schemeClr val="accent1">
                <a:lumMod val="20000"/>
                <a:lumOff val="80000"/>
              </a:schemeClr>
            </a:solidFill>
            <a:ln w="3175">
              <a:solidFill>
                <a:schemeClr val="tx1">
                  <a:lumMod val="50000"/>
                  <a:lumOff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latin typeface="+mj-lt"/>
                <a:ea typeface="나눔고딕" panose="020D0604000000000000" pitchFamily="50" charset="-127"/>
              </a:endParaRPr>
            </a:p>
          </p:txBody>
        </p:sp>
        <p:pic>
          <p:nvPicPr>
            <p:cNvPr id="26" name="Picture 28" descr="Image result for heart beat icon"/>
            <p:cNvPicPr>
              <a:picLocks noChangeAspect="1" noChangeArrowheads="1"/>
            </p:cNvPicPr>
            <p:nvPr/>
          </p:nvPicPr>
          <p:blipFill>
            <a:blip r:embed="rId15"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227170" y="5212036"/>
              <a:ext cx="402353" cy="402353"/>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105"/>
            <p:cNvPicPr>
              <a:picLocks noChangeAspect="1"/>
            </p:cNvPicPr>
            <p:nvPr/>
          </p:nvPicPr>
          <p:blipFill>
            <a:blip r:embed="rId16">
              <a:clrChange>
                <a:clrFrom>
                  <a:srgbClr val="FFFFFF"/>
                </a:clrFrom>
                <a:clrTo>
                  <a:srgbClr val="FFFFFF">
                    <a:alpha val="0"/>
                  </a:srgbClr>
                </a:clrTo>
              </a:clrChange>
              <a:duotone>
                <a:prstClr val="black"/>
                <a:schemeClr val="accent1">
                  <a:tint val="45000"/>
                  <a:satMod val="400000"/>
                </a:schemeClr>
              </a:duotone>
            </a:blip>
            <a:stretch>
              <a:fillRect/>
            </a:stretch>
          </p:blipFill>
          <p:spPr>
            <a:xfrm>
              <a:off x="4745736" y="5031708"/>
              <a:ext cx="518642" cy="673750"/>
            </a:xfrm>
            <a:prstGeom prst="rect">
              <a:avLst/>
            </a:prstGeom>
          </p:spPr>
        </p:pic>
      </p:grpSp>
      <p:sp>
        <p:nvSpPr>
          <p:cNvPr id="3" name="Rectangle 2"/>
          <p:cNvSpPr/>
          <p:nvPr/>
        </p:nvSpPr>
        <p:spPr>
          <a:xfrm>
            <a:off x="612711" y="1717210"/>
            <a:ext cx="8116108" cy="1015663"/>
          </a:xfrm>
          <a:prstGeom prst="rect">
            <a:avLst/>
          </a:prstGeom>
        </p:spPr>
        <p:txBody>
          <a:bodyPr wrap="square">
            <a:spAutoFit/>
          </a:bodyPr>
          <a:lstStyle/>
          <a:p>
            <a:pPr lvl="0">
              <a:defRPr/>
            </a:pPr>
            <a:r>
              <a:rPr lang="en-US" altLang="ko-KR" sz="2000" b="1" dirty="0">
                <a:latin typeface="Calibri" panose="020F0502020204030204" pitchFamily="34" charset="0"/>
              </a:rPr>
              <a:t>Digital phenotype </a:t>
            </a:r>
            <a:r>
              <a:rPr lang="en-US" altLang="ko-KR" sz="2000" dirty="0">
                <a:latin typeface="Calibri" panose="020F0502020204030204" pitchFamily="34" charset="0"/>
              </a:rPr>
              <a:t>means personal digital footprints of biological, behavioral, and environmental data, captured either consciously or unconsciously by smart devices and wearables (Nature Biotechnology, 2015) </a:t>
            </a:r>
          </a:p>
        </p:txBody>
      </p:sp>
      <p:sp>
        <p:nvSpPr>
          <p:cNvPr id="33" name="Rectangle 32"/>
          <p:cNvSpPr/>
          <p:nvPr/>
        </p:nvSpPr>
        <p:spPr>
          <a:xfrm>
            <a:off x="203371" y="6059604"/>
            <a:ext cx="8703697" cy="646331"/>
          </a:xfrm>
          <a:prstGeom prst="rect">
            <a:avLst/>
          </a:prstGeom>
        </p:spPr>
        <p:txBody>
          <a:bodyPr wrap="square">
            <a:spAutoFit/>
          </a:bodyPr>
          <a:lstStyle/>
          <a:p>
            <a:pPr latinLnBrk="0"/>
            <a:r>
              <a:rPr lang="en-US" sz="1200" b="1" i="1" dirty="0">
                <a:latin typeface="Calibri" panose="020F0502020204030204" pitchFamily="34" charset="0"/>
                <a:cs typeface="Calibri" panose="020F0502020204030204" pitchFamily="34" charset="0"/>
              </a:rPr>
              <a:t>Intelligent Positive Computing with Mobile, Wearable, and </a:t>
            </a:r>
            <a:r>
              <a:rPr lang="en-US" sz="1200" b="1" i="1" dirty="0" err="1">
                <a:latin typeface="Calibri" panose="020F0502020204030204" pitchFamily="34" charset="0"/>
                <a:cs typeface="Calibri" panose="020F0502020204030204" pitchFamily="34" charset="0"/>
              </a:rPr>
              <a:t>IoT</a:t>
            </a:r>
            <a:r>
              <a:rPr lang="en-US" sz="1200" b="1" i="1" dirty="0">
                <a:latin typeface="Calibri" panose="020F0502020204030204" pitchFamily="34" charset="0"/>
                <a:cs typeface="Calibri" panose="020F0502020204030204" pitchFamily="34" charset="0"/>
              </a:rPr>
              <a:t> Devices</a:t>
            </a:r>
            <a:r>
              <a:rPr lang="en-US" sz="1200" i="1" dirty="0">
                <a:latin typeface="Calibri" panose="020F0502020204030204" pitchFamily="34" charset="0"/>
                <a:cs typeface="Calibri" panose="020F0502020204030204" pitchFamily="34" charset="0"/>
              </a:rPr>
              <a:t>: Literature Review and Research Directions, Uichin Lee</a:t>
            </a:r>
            <a:br>
              <a:rPr lang="en-US" sz="1200" i="1" dirty="0">
                <a:latin typeface="Calibri" panose="020F0502020204030204" pitchFamily="34" charset="0"/>
                <a:cs typeface="Calibri" panose="020F0502020204030204" pitchFamily="34" charset="0"/>
              </a:rPr>
            </a:br>
            <a:r>
              <a:rPr lang="en-US" sz="1200" i="1" dirty="0" err="1">
                <a:latin typeface="Calibri" panose="020F0502020204030204" pitchFamily="34" charset="0"/>
                <a:cs typeface="Calibri" panose="020F0502020204030204" pitchFamily="34" charset="0"/>
              </a:rPr>
              <a:t>Kyungsik</a:t>
            </a:r>
            <a:r>
              <a:rPr lang="en-US" sz="1200" i="1" dirty="0">
                <a:latin typeface="Calibri" panose="020F0502020204030204" pitchFamily="34" charset="0"/>
                <a:cs typeface="Calibri" panose="020F0502020204030204" pitchFamily="34" charset="0"/>
              </a:rPr>
              <a:t> Han, </a:t>
            </a:r>
            <a:r>
              <a:rPr lang="en-US" sz="1200" i="1" dirty="0" err="1">
                <a:latin typeface="Calibri" panose="020F0502020204030204" pitchFamily="34" charset="0"/>
                <a:cs typeface="Calibri" panose="020F0502020204030204" pitchFamily="34" charset="0"/>
              </a:rPr>
              <a:t>Hyunsung</a:t>
            </a:r>
            <a:r>
              <a:rPr lang="en-US" sz="1200" i="1" dirty="0">
                <a:latin typeface="Calibri" panose="020F0502020204030204" pitchFamily="34" charset="0"/>
                <a:cs typeface="Calibri" panose="020F0502020204030204" pitchFamily="34" charset="0"/>
              </a:rPr>
              <a:t> Cho, </a:t>
            </a:r>
            <a:r>
              <a:rPr lang="en-US" sz="1200" i="1" dirty="0" err="1">
                <a:latin typeface="Calibri" panose="020F0502020204030204" pitchFamily="34" charset="0"/>
                <a:cs typeface="Calibri" panose="020F0502020204030204" pitchFamily="34" charset="0"/>
              </a:rPr>
              <a:t>Kyong-Mee</a:t>
            </a:r>
            <a:r>
              <a:rPr lang="en-US" sz="1200" i="1" dirty="0">
                <a:latin typeface="Calibri" panose="020F0502020204030204" pitchFamily="34" charset="0"/>
                <a:cs typeface="Calibri" panose="020F0502020204030204" pitchFamily="34" charset="0"/>
              </a:rPr>
              <a:t> Chung, </a:t>
            </a:r>
            <a:r>
              <a:rPr lang="en-US" sz="1200" i="1" dirty="0" err="1">
                <a:latin typeface="Calibri" panose="020F0502020204030204" pitchFamily="34" charset="0"/>
                <a:cs typeface="Calibri" panose="020F0502020204030204" pitchFamily="34" charset="0"/>
              </a:rPr>
              <a:t>Hwajung</a:t>
            </a:r>
            <a:r>
              <a:rPr lang="en-US" sz="1200" i="1" dirty="0">
                <a:latin typeface="Calibri" panose="020F0502020204030204" pitchFamily="34" charset="0"/>
                <a:cs typeface="Calibri" panose="020F0502020204030204" pitchFamily="34" charset="0"/>
              </a:rPr>
              <a:t> Hong, Sung-</a:t>
            </a:r>
            <a:r>
              <a:rPr lang="en-US" sz="1200" i="1" dirty="0" err="1">
                <a:latin typeface="Calibri" panose="020F0502020204030204" pitchFamily="34" charset="0"/>
                <a:cs typeface="Calibri" panose="020F0502020204030204" pitchFamily="34" charset="0"/>
              </a:rPr>
              <a:t>Ju</a:t>
            </a:r>
            <a:r>
              <a:rPr lang="en-US" sz="1200" i="1" dirty="0">
                <a:latin typeface="Calibri" panose="020F0502020204030204" pitchFamily="34" charset="0"/>
                <a:cs typeface="Calibri" panose="020F0502020204030204" pitchFamily="34" charset="0"/>
              </a:rPr>
              <a:t> Lee, </a:t>
            </a:r>
            <a:r>
              <a:rPr lang="en-US" sz="1200" i="1" dirty="0" err="1">
                <a:latin typeface="Calibri" panose="020F0502020204030204" pitchFamily="34" charset="0"/>
                <a:cs typeface="Calibri" panose="020F0502020204030204" pitchFamily="34" charset="0"/>
              </a:rPr>
              <a:t>Youngtae</a:t>
            </a:r>
            <a:r>
              <a:rPr lang="en-US" sz="1200" i="1" dirty="0">
                <a:latin typeface="Calibri" panose="020F0502020204030204" pitchFamily="34" charset="0"/>
                <a:cs typeface="Calibri" panose="020F0502020204030204" pitchFamily="34" charset="0"/>
              </a:rPr>
              <a:t> Noh, </a:t>
            </a:r>
            <a:r>
              <a:rPr lang="en-US" sz="1200" i="1" dirty="0" err="1">
                <a:latin typeface="Calibri" panose="020F0502020204030204" pitchFamily="34" charset="0"/>
                <a:cs typeface="Calibri" panose="020F0502020204030204" pitchFamily="34" charset="0"/>
              </a:rPr>
              <a:t>Sooyoung</a:t>
            </a:r>
            <a:r>
              <a:rPr lang="en-US" sz="1200" i="1" dirty="0">
                <a:latin typeface="Calibri" panose="020F0502020204030204" pitchFamily="34" charset="0"/>
                <a:cs typeface="Calibri" panose="020F0502020204030204" pitchFamily="34" charset="0"/>
              </a:rPr>
              <a:t> Park, John M. Carroll, </a:t>
            </a:r>
            <a:br>
              <a:rPr lang="en-US" sz="1200" i="1" dirty="0">
                <a:latin typeface="Calibri" panose="020F0502020204030204" pitchFamily="34" charset="0"/>
                <a:cs typeface="Calibri" panose="020F0502020204030204" pitchFamily="34" charset="0"/>
              </a:rPr>
            </a:br>
            <a:r>
              <a:rPr lang="en-US" sz="1200" i="1" dirty="0">
                <a:latin typeface="Calibri" panose="020F0502020204030204" pitchFamily="34" charset="0"/>
                <a:cs typeface="Calibri" panose="020F0502020204030204" pitchFamily="34" charset="0"/>
              </a:rPr>
              <a:t>Ad Hoc Networks Journal (Elsevier), 2019</a:t>
            </a:r>
          </a:p>
        </p:txBody>
      </p:sp>
    </p:spTree>
    <p:extLst>
      <p:ext uri="{BB962C8B-B14F-4D97-AF65-F5344CB8AC3E}">
        <p14:creationId xmlns:p14="http://schemas.microsoft.com/office/powerpoint/2010/main" val="6945578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Acquiring Context</a:t>
            </a:r>
          </a:p>
        </p:txBody>
      </p:sp>
      <p:sp>
        <p:nvSpPr>
          <p:cNvPr id="3" name="Content Placeholder 2"/>
          <p:cNvSpPr>
            <a:spLocks noGrp="1"/>
          </p:cNvSpPr>
          <p:nvPr>
            <p:ph idx="1"/>
          </p:nvPr>
        </p:nvSpPr>
        <p:spPr/>
        <p:txBody>
          <a:bodyPr>
            <a:normAutofit/>
          </a:bodyPr>
          <a:lstStyle/>
          <a:p>
            <a:pPr latinLnBrk="0"/>
            <a:r>
              <a:rPr lang="en-US" dirty="0"/>
              <a:t>Smart environment:</a:t>
            </a:r>
          </a:p>
          <a:p>
            <a:pPr lvl="1" latinLnBrk="0"/>
            <a:r>
              <a:rPr lang="en-US" dirty="0"/>
              <a:t>Infra for obtaining context and for providing context to mobile apps</a:t>
            </a:r>
          </a:p>
          <a:p>
            <a:pPr lvl="1" latinLnBrk="0"/>
            <a:r>
              <a:rPr lang="en-US" dirty="0"/>
              <a:t>E.g., active badge system: a badge sensing system that obtains location info</a:t>
            </a:r>
          </a:p>
          <a:p>
            <a:pPr lvl="1" latinLnBrk="0"/>
            <a:endParaRPr lang="en-US" dirty="0"/>
          </a:p>
          <a:p>
            <a:pPr latinLnBrk="0"/>
            <a:r>
              <a:rPr lang="en-US" dirty="0"/>
              <a:t>Mobile sensors:</a:t>
            </a:r>
          </a:p>
          <a:p>
            <a:pPr lvl="1" latinLnBrk="0"/>
            <a:r>
              <a:rPr lang="en-US" dirty="0"/>
              <a:t>Embedded sensors in smart devices </a:t>
            </a:r>
          </a:p>
          <a:p>
            <a:pPr lvl="1" latinLnBrk="0"/>
            <a:r>
              <a:rPr lang="en-US" dirty="0"/>
              <a:t>E.g., digital cameras w/ motion sensors, smartphones w/ light and motion sensors (automatic brightness control, screen rotation)</a:t>
            </a:r>
          </a:p>
        </p:txBody>
      </p:sp>
    </p:spTree>
    <p:extLst>
      <p:ext uri="{BB962C8B-B14F-4D97-AF65-F5344CB8AC3E}">
        <p14:creationId xmlns:p14="http://schemas.microsoft.com/office/powerpoint/2010/main" val="14659332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dirty="0"/>
              <a:t>Sensor fusion</a:t>
            </a:r>
            <a:endParaRPr lang="ko-KR" altLang="en-US" dirty="0"/>
          </a:p>
        </p:txBody>
      </p:sp>
      <p:sp>
        <p:nvSpPr>
          <p:cNvPr id="3" name="Content Placeholder 2"/>
          <p:cNvSpPr>
            <a:spLocks noGrp="1"/>
          </p:cNvSpPr>
          <p:nvPr>
            <p:ph idx="1"/>
          </p:nvPr>
        </p:nvSpPr>
        <p:spPr>
          <a:xfrm>
            <a:off x="457200" y="1600201"/>
            <a:ext cx="8229600" cy="3048000"/>
          </a:xfrm>
        </p:spPr>
        <p:txBody>
          <a:bodyPr>
            <a:normAutofit fontScale="92500" lnSpcReduction="10000"/>
          </a:bodyPr>
          <a:lstStyle/>
          <a:p>
            <a:r>
              <a:rPr lang="en-US" altLang="ko-KR" dirty="0"/>
              <a:t>Fusion of multiple sensors to infer a user’s context</a:t>
            </a:r>
          </a:p>
          <a:p>
            <a:r>
              <a:rPr lang="en-US" altLang="ko-KR" dirty="0"/>
              <a:t>Example: </a:t>
            </a:r>
          </a:p>
          <a:p>
            <a:pPr lvl="1"/>
            <a:r>
              <a:rPr lang="en-US" altLang="ko-KR" dirty="0"/>
              <a:t>Based on statistical analysis of sensor data, specify rules for context recognition</a:t>
            </a:r>
          </a:p>
          <a:p>
            <a:pPr lvl="1"/>
            <a:r>
              <a:rPr lang="en-US" altLang="ko-KR" dirty="0"/>
              <a:t>Sensor fusion: sensors =&gt; cues (abstracted representation of sensor data: symbolic) =&gt; context (can be represented using a set of cues) </a:t>
            </a:r>
          </a:p>
          <a:p>
            <a:pPr marL="457200" lvl="1" indent="0">
              <a:buNone/>
            </a:pPr>
            <a:r>
              <a:rPr lang="en-US" altLang="ko-KR" i="1" dirty="0"/>
              <a:t>(cf. raw sensor data can be also directly used for context learning instead)</a:t>
            </a:r>
            <a:endParaRPr lang="ko-KR" altLang="en-US" i="1" dirty="0"/>
          </a:p>
        </p:txBody>
      </p:sp>
      <p:graphicFrame>
        <p:nvGraphicFramePr>
          <p:cNvPr id="5" name="Table 4"/>
          <p:cNvGraphicFramePr>
            <a:graphicFrameLocks noGrp="1"/>
          </p:cNvGraphicFramePr>
          <p:nvPr/>
        </p:nvGraphicFramePr>
        <p:xfrm>
          <a:off x="1066800" y="4648201"/>
          <a:ext cx="6934200" cy="1651000"/>
        </p:xfrm>
        <a:graphic>
          <a:graphicData uri="http://schemas.openxmlformats.org/drawingml/2006/table">
            <a:tbl>
              <a:tblPr firstRow="1" bandRow="1">
                <a:tableStyleId>{5940675A-B579-460E-94D1-54222C63F5DA}</a:tableStyleId>
              </a:tblPr>
              <a:tblGrid>
                <a:gridCol w="2080260">
                  <a:extLst>
                    <a:ext uri="{9D8B030D-6E8A-4147-A177-3AD203B41FA5}">
                      <a16:colId xmlns:a16="http://schemas.microsoft.com/office/drawing/2014/main" val="20000"/>
                    </a:ext>
                  </a:extLst>
                </a:gridCol>
                <a:gridCol w="4853940">
                  <a:extLst>
                    <a:ext uri="{9D8B030D-6E8A-4147-A177-3AD203B41FA5}">
                      <a16:colId xmlns:a16="http://schemas.microsoft.com/office/drawing/2014/main" val="20001"/>
                    </a:ext>
                  </a:extLst>
                </a:gridCol>
              </a:tblGrid>
              <a:tr h="370840">
                <a:tc>
                  <a:txBody>
                    <a:bodyPr/>
                    <a:lstStyle/>
                    <a:p>
                      <a:pPr latinLnBrk="1"/>
                      <a:r>
                        <a:rPr lang="en-US" altLang="ko-KR" dirty="0"/>
                        <a:t>Context</a:t>
                      </a:r>
                      <a:endParaRPr lang="ko-KR" altLang="en-US" dirty="0"/>
                    </a:p>
                  </a:txBody>
                  <a:tcPr/>
                </a:tc>
                <a:tc>
                  <a:txBody>
                    <a:bodyPr/>
                    <a:lstStyle/>
                    <a:p>
                      <a:pPr latinLnBrk="1"/>
                      <a:r>
                        <a:rPr lang="en-US" altLang="ko-KR" dirty="0"/>
                        <a:t>Cues </a:t>
                      </a:r>
                      <a:endParaRPr lang="ko-KR" altLang="en-US" dirty="0"/>
                    </a:p>
                  </a:txBody>
                  <a:tcPr/>
                </a:tc>
                <a:extLst>
                  <a:ext uri="{0D108BD9-81ED-4DB2-BD59-A6C34878D82A}">
                    <a16:rowId xmlns:a16="http://schemas.microsoft.com/office/drawing/2014/main" val="10000"/>
                  </a:ext>
                </a:extLst>
              </a:tr>
              <a:tr h="370840">
                <a:tc>
                  <a:txBody>
                    <a:bodyPr/>
                    <a:lstStyle/>
                    <a:p>
                      <a:pPr latinLnBrk="1"/>
                      <a:r>
                        <a:rPr lang="en-US" altLang="ko-KR" dirty="0"/>
                        <a:t>In the office</a:t>
                      </a:r>
                      <a:endParaRPr lang="ko-KR" altLang="en-US" dirty="0"/>
                    </a:p>
                  </a:txBody>
                  <a:tcPr/>
                </a:tc>
                <a:tc>
                  <a:txBody>
                    <a:bodyPr/>
                    <a:lstStyle/>
                    <a:p>
                      <a:pPr latinLnBrk="1"/>
                      <a:r>
                        <a:rPr lang="en-US" altLang="ko-KR" dirty="0"/>
                        <a:t>Artificial light, stationary or walking, room temperature, dry</a:t>
                      </a:r>
                      <a:endParaRPr lang="ko-KR" altLang="en-US" dirty="0"/>
                    </a:p>
                  </a:txBody>
                  <a:tcPr/>
                </a:tc>
                <a:extLst>
                  <a:ext uri="{0D108BD9-81ED-4DB2-BD59-A6C34878D82A}">
                    <a16:rowId xmlns:a16="http://schemas.microsoft.com/office/drawing/2014/main" val="10001"/>
                  </a:ext>
                </a:extLst>
              </a:tr>
              <a:tr h="370840">
                <a:tc>
                  <a:txBody>
                    <a:bodyPr/>
                    <a:lstStyle/>
                    <a:p>
                      <a:pPr latinLnBrk="1"/>
                      <a:r>
                        <a:rPr lang="en-US" altLang="ko-KR" dirty="0"/>
                        <a:t>Jogging</a:t>
                      </a:r>
                      <a:endParaRPr lang="ko-KR" altLang="en-US" dirty="0"/>
                    </a:p>
                  </a:txBody>
                  <a:tcPr/>
                </a:tc>
                <a:tc>
                  <a:txBody>
                    <a:bodyPr/>
                    <a:lstStyle/>
                    <a:p>
                      <a:pPr latinLnBrk="1"/>
                      <a:r>
                        <a:rPr lang="en-US" altLang="ko-KR" dirty="0"/>
                        <a:t>Natural light (cloudy or sunny), walking or running, dry or raining, high pulse </a:t>
                      </a:r>
                      <a:endParaRPr lang="ko-KR" altLang="en-US" dirty="0"/>
                    </a:p>
                  </a:txBody>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6831053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9241829-1E2C-46BD-AB40-1D1B2470C911}"/>
              </a:ext>
            </a:extLst>
          </p:cNvPr>
          <p:cNvSpPr>
            <a:spLocks noGrp="1"/>
          </p:cNvSpPr>
          <p:nvPr>
            <p:ph type="title"/>
          </p:nvPr>
        </p:nvSpPr>
        <p:spPr>
          <a:xfrm>
            <a:off x="547730" y="328648"/>
            <a:ext cx="7886700" cy="476446"/>
          </a:xfrm>
        </p:spPr>
        <p:txBody>
          <a:bodyPr>
            <a:normAutofit fontScale="90000"/>
          </a:bodyPr>
          <a:lstStyle/>
          <a:p>
            <a:r>
              <a:rPr lang="en-US" altLang="ko-KR" b="1" dirty="0"/>
              <a:t>Discussion</a:t>
            </a:r>
            <a:endParaRPr lang="ko-KR" altLang="en-US" b="1" dirty="0"/>
          </a:p>
        </p:txBody>
      </p:sp>
      <p:sp>
        <p:nvSpPr>
          <p:cNvPr id="3" name="내용 개체 틀 2">
            <a:extLst>
              <a:ext uri="{FF2B5EF4-FFF2-40B4-BE49-F238E27FC236}">
                <a16:creationId xmlns:a16="http://schemas.microsoft.com/office/drawing/2014/main" id="{2EF5B0FD-F4CF-4172-9E9F-0B00F675F7B2}"/>
              </a:ext>
            </a:extLst>
          </p:cNvPr>
          <p:cNvSpPr>
            <a:spLocks noGrp="1"/>
          </p:cNvSpPr>
          <p:nvPr>
            <p:ph idx="1"/>
          </p:nvPr>
        </p:nvSpPr>
        <p:spPr>
          <a:xfrm>
            <a:off x="547730" y="1081158"/>
            <a:ext cx="7886700" cy="4351338"/>
          </a:xfrm>
        </p:spPr>
        <p:txBody>
          <a:bodyPr>
            <a:normAutofit/>
          </a:bodyPr>
          <a:lstStyle/>
          <a:p>
            <a:r>
              <a:rPr lang="en-US" altLang="ko-KR" sz="2400" dirty="0"/>
              <a:t>Review the definition of context (2 min)</a:t>
            </a:r>
          </a:p>
          <a:p>
            <a:pPr lvl="1"/>
            <a:r>
              <a:rPr lang="en-US" altLang="ko-KR" sz="2000" dirty="0"/>
              <a:t>What are the key properties? What are the elements? </a:t>
            </a:r>
          </a:p>
          <a:p>
            <a:r>
              <a:rPr lang="en-US" altLang="ko-KR" sz="2400" dirty="0"/>
              <a:t>Discuss how your mobile phones (or smart watches) can be used for acquiring context information? (3 min)</a:t>
            </a:r>
          </a:p>
        </p:txBody>
      </p:sp>
      <p:pic>
        <p:nvPicPr>
          <p:cNvPr id="4" name="Picture 2">
            <a:extLst>
              <a:ext uri="{FF2B5EF4-FFF2-40B4-BE49-F238E27FC236}">
                <a16:creationId xmlns:a16="http://schemas.microsoft.com/office/drawing/2014/main" id="{8E30CB7A-9178-477B-A83A-81B0969A055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437"/>
          <a:stretch/>
        </p:blipFill>
        <p:spPr bwMode="auto">
          <a:xfrm>
            <a:off x="4600483" y="3691468"/>
            <a:ext cx="4306780" cy="26411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5" name="Content Placeholder 8">
            <a:extLst>
              <a:ext uri="{FF2B5EF4-FFF2-40B4-BE49-F238E27FC236}">
                <a16:creationId xmlns:a16="http://schemas.microsoft.com/office/drawing/2014/main" id="{ECCA5C8E-A40A-4E93-B2D8-556429D46720}"/>
              </a:ext>
            </a:extLst>
          </p:cNvPr>
          <p:cNvGraphicFramePr>
            <a:graphicFrameLocks/>
          </p:cNvGraphicFramePr>
          <p:nvPr>
            <p:extLst>
              <p:ext uri="{D42A27DB-BD31-4B8C-83A1-F6EECF244321}">
                <p14:modId xmlns:p14="http://schemas.microsoft.com/office/powerpoint/2010/main" val="711421526"/>
              </p:ext>
            </p:extLst>
          </p:nvPr>
        </p:nvGraphicFramePr>
        <p:xfrm>
          <a:off x="3642868" y="3756937"/>
          <a:ext cx="773888" cy="2575636"/>
        </p:xfrm>
        <a:graphic>
          <a:graphicData uri="http://schemas.openxmlformats.org/drawingml/2006/table">
            <a:tbl>
              <a:tblPr firstRow="1" bandRow="1">
                <a:tableStyleId>{C4B1156A-380E-4F78-BDF5-A606A8083BF9}</a:tableStyleId>
              </a:tblPr>
              <a:tblGrid>
                <a:gridCol w="773888">
                  <a:extLst>
                    <a:ext uri="{9D8B030D-6E8A-4147-A177-3AD203B41FA5}">
                      <a16:colId xmlns:a16="http://schemas.microsoft.com/office/drawing/2014/main" val="20000"/>
                    </a:ext>
                  </a:extLst>
                </a:gridCol>
              </a:tblGrid>
              <a:tr h="20610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700" b="1" dirty="0"/>
                        <a:t>Accelerometer</a:t>
                      </a:r>
                    </a:p>
                  </a:txBody>
                  <a:tcPr anchor="ctr"/>
                </a:tc>
                <a:extLst>
                  <a:ext uri="{0D108BD9-81ED-4DB2-BD59-A6C34878D82A}">
                    <a16:rowId xmlns:a16="http://schemas.microsoft.com/office/drawing/2014/main" val="10001"/>
                  </a:ext>
                </a:extLst>
              </a:tr>
              <a:tr h="206108">
                <a:tc>
                  <a:txBody>
                    <a:bodyPr/>
                    <a:lstStyle/>
                    <a:p>
                      <a:pPr algn="ctr"/>
                      <a:r>
                        <a:rPr lang="en-US" sz="700" b="1" dirty="0"/>
                        <a:t>Magnetometer</a:t>
                      </a:r>
                      <a:r>
                        <a:rPr lang="en-US" sz="700" b="1" baseline="0" dirty="0"/>
                        <a:t> (Compass)</a:t>
                      </a:r>
                      <a:endParaRPr lang="en-US" sz="700" b="1" dirty="0"/>
                    </a:p>
                  </a:txBody>
                  <a:tcPr anchor="ctr"/>
                </a:tc>
                <a:extLst>
                  <a:ext uri="{0D108BD9-81ED-4DB2-BD59-A6C34878D82A}">
                    <a16:rowId xmlns:a16="http://schemas.microsoft.com/office/drawing/2014/main" val="10002"/>
                  </a:ext>
                </a:extLst>
              </a:tr>
              <a:tr h="206108">
                <a:tc>
                  <a:txBody>
                    <a:bodyPr/>
                    <a:lstStyle/>
                    <a:p>
                      <a:pPr algn="ctr"/>
                      <a:r>
                        <a:rPr lang="en-US" sz="700" b="1" kern="1200" dirty="0"/>
                        <a:t>Gyroscope</a:t>
                      </a:r>
                      <a:endParaRPr lang="en-US" sz="700" b="1" kern="1200" dirty="0">
                        <a:solidFill>
                          <a:schemeClr val="dk1"/>
                        </a:solidFill>
                        <a:latin typeface="+mn-lt"/>
                        <a:ea typeface="+mn-ea"/>
                        <a:cs typeface="+mn-cs"/>
                      </a:endParaRPr>
                    </a:p>
                  </a:txBody>
                  <a:tcPr anchor="ctr"/>
                </a:tc>
                <a:extLst>
                  <a:ext uri="{0D108BD9-81ED-4DB2-BD59-A6C34878D82A}">
                    <a16:rowId xmlns:a16="http://schemas.microsoft.com/office/drawing/2014/main" val="10003"/>
                  </a:ext>
                </a:extLst>
              </a:tr>
              <a:tr h="206108">
                <a:tc>
                  <a:txBody>
                    <a:bodyPr/>
                    <a:lstStyle/>
                    <a:p>
                      <a:pPr algn="ctr"/>
                      <a:r>
                        <a:rPr lang="en-US" sz="700" b="1" dirty="0"/>
                        <a:t>Ambient Light</a:t>
                      </a:r>
                    </a:p>
                  </a:txBody>
                  <a:tcPr anchor="ctr"/>
                </a:tc>
                <a:extLst>
                  <a:ext uri="{0D108BD9-81ED-4DB2-BD59-A6C34878D82A}">
                    <a16:rowId xmlns:a16="http://schemas.microsoft.com/office/drawing/2014/main" val="10004"/>
                  </a:ext>
                </a:extLst>
              </a:tr>
              <a:tr h="218480">
                <a:tc>
                  <a:txBody>
                    <a:bodyPr/>
                    <a:lstStyle/>
                    <a:p>
                      <a:pPr algn="ctr"/>
                      <a:r>
                        <a:rPr lang="en-US" sz="700" b="1" dirty="0"/>
                        <a:t>Proximity</a:t>
                      </a:r>
                    </a:p>
                  </a:txBody>
                  <a:tcPr anchor="ctr"/>
                </a:tc>
                <a:extLst>
                  <a:ext uri="{0D108BD9-81ED-4DB2-BD59-A6C34878D82A}">
                    <a16:rowId xmlns:a16="http://schemas.microsoft.com/office/drawing/2014/main" val="10005"/>
                  </a:ext>
                </a:extLst>
              </a:tr>
              <a:tr h="206108">
                <a:tc>
                  <a:txBody>
                    <a:bodyPr/>
                    <a:lstStyle/>
                    <a:p>
                      <a:pPr algn="ctr"/>
                      <a:r>
                        <a:rPr lang="en-US" sz="700" b="1" dirty="0"/>
                        <a:t>Camera</a:t>
                      </a:r>
                    </a:p>
                  </a:txBody>
                  <a:tcPr anchor="ctr"/>
                </a:tc>
                <a:extLst>
                  <a:ext uri="{0D108BD9-81ED-4DB2-BD59-A6C34878D82A}">
                    <a16:rowId xmlns:a16="http://schemas.microsoft.com/office/drawing/2014/main" val="10006"/>
                  </a:ext>
                </a:extLst>
              </a:tr>
              <a:tr h="206108">
                <a:tc>
                  <a:txBody>
                    <a:bodyPr/>
                    <a:lstStyle/>
                    <a:p>
                      <a:pPr algn="ctr"/>
                      <a:r>
                        <a:rPr lang="en-US" sz="700" b="1" dirty="0"/>
                        <a:t>Voice</a:t>
                      </a:r>
                    </a:p>
                  </a:txBody>
                  <a:tcPr anchor="ctr"/>
                </a:tc>
                <a:extLst>
                  <a:ext uri="{0D108BD9-81ED-4DB2-BD59-A6C34878D82A}">
                    <a16:rowId xmlns:a16="http://schemas.microsoft.com/office/drawing/2014/main" val="10007"/>
                  </a:ext>
                </a:extLst>
              </a:tr>
              <a:tr h="206108">
                <a:tc>
                  <a:txBody>
                    <a:bodyPr/>
                    <a:lstStyle/>
                    <a:p>
                      <a:pPr algn="ctr"/>
                      <a:r>
                        <a:rPr lang="en-US" sz="700" b="1" dirty="0"/>
                        <a:t>Pressure (Barometer)</a:t>
                      </a:r>
                    </a:p>
                  </a:txBody>
                  <a:tcPr anchor="ctr"/>
                </a:tc>
                <a:extLst>
                  <a:ext uri="{0D108BD9-81ED-4DB2-BD59-A6C34878D82A}">
                    <a16:rowId xmlns:a16="http://schemas.microsoft.com/office/drawing/2014/main" val="10008"/>
                  </a:ext>
                </a:extLst>
              </a:tr>
              <a:tr h="206108">
                <a:tc>
                  <a:txBody>
                    <a:bodyPr/>
                    <a:lstStyle/>
                    <a:p>
                      <a:pPr algn="ctr"/>
                      <a:r>
                        <a:rPr lang="en-US" sz="700" b="1" dirty="0"/>
                        <a:t>NFC </a:t>
                      </a:r>
                    </a:p>
                  </a:txBody>
                  <a:tcPr anchor="ctr"/>
                </a:tc>
                <a:extLst>
                  <a:ext uri="{0D108BD9-81ED-4DB2-BD59-A6C34878D82A}">
                    <a16:rowId xmlns:a16="http://schemas.microsoft.com/office/drawing/2014/main" val="223468004"/>
                  </a:ext>
                </a:extLst>
              </a:tr>
              <a:tr h="206108">
                <a:tc>
                  <a:txBody>
                    <a:bodyPr/>
                    <a:lstStyle/>
                    <a:p>
                      <a:pPr algn="ctr"/>
                      <a:r>
                        <a:rPr lang="en-US" sz="700" b="1" dirty="0"/>
                        <a:t>Heart</a:t>
                      </a:r>
                      <a:r>
                        <a:rPr lang="en-US" sz="700" b="1" baseline="0" dirty="0"/>
                        <a:t> Rate</a:t>
                      </a:r>
                      <a:endParaRPr lang="en-US" sz="700" b="1" dirty="0"/>
                    </a:p>
                  </a:txBody>
                  <a:tcPr anchor="ctr"/>
                </a:tc>
                <a:extLst>
                  <a:ext uri="{0D108BD9-81ED-4DB2-BD59-A6C34878D82A}">
                    <a16:rowId xmlns:a16="http://schemas.microsoft.com/office/drawing/2014/main" val="2334205870"/>
                  </a:ext>
                </a:extLst>
              </a:tr>
              <a:tr h="206108">
                <a:tc>
                  <a:txBody>
                    <a:bodyPr/>
                    <a:lstStyle/>
                    <a:p>
                      <a:pPr algn="ctr"/>
                      <a:r>
                        <a:rPr lang="en-US" sz="700" b="1" baseline="0" dirty="0"/>
                        <a:t>Fingerprint </a:t>
                      </a:r>
                      <a:br>
                        <a:rPr lang="en-US" sz="700" b="1" baseline="0" dirty="0"/>
                      </a:br>
                      <a:r>
                        <a:rPr lang="en-US" sz="700" b="1" baseline="0" dirty="0"/>
                        <a:t>scanner</a:t>
                      </a:r>
                      <a:r>
                        <a:rPr lang="en-US" sz="700" b="1" dirty="0"/>
                        <a:t> </a:t>
                      </a:r>
                    </a:p>
                  </a:txBody>
                  <a:tcPr anchor="ctr"/>
                </a:tc>
                <a:extLst>
                  <a:ext uri="{0D108BD9-81ED-4DB2-BD59-A6C34878D82A}">
                    <a16:rowId xmlns:a16="http://schemas.microsoft.com/office/drawing/2014/main" val="10010"/>
                  </a:ext>
                </a:extLst>
              </a:tr>
            </a:tbl>
          </a:graphicData>
        </a:graphic>
      </p:graphicFrame>
      <p:pic>
        <p:nvPicPr>
          <p:cNvPr id="6" name="Picture 2" descr="Samsung Galaxy S20 Price in South Africa">
            <a:extLst>
              <a:ext uri="{FF2B5EF4-FFF2-40B4-BE49-F238E27FC236}">
                <a16:creationId xmlns:a16="http://schemas.microsoft.com/office/drawing/2014/main" id="{5D149D1A-17AD-4BAD-A7D1-6148857CE09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621815" y="5044755"/>
            <a:ext cx="983539" cy="983539"/>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Samsung Galaxy Watch 3 Price in India | Features and Full Specs (2nd Sep  2020)">
            <a:extLst>
              <a:ext uri="{FF2B5EF4-FFF2-40B4-BE49-F238E27FC236}">
                <a16:creationId xmlns:a16="http://schemas.microsoft.com/office/drawing/2014/main" id="{BD868FAA-F93F-4A94-A994-3C3106A7941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803160" y="3941112"/>
            <a:ext cx="606421" cy="98353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31">
            <a:extLst>
              <a:ext uri="{FF2B5EF4-FFF2-40B4-BE49-F238E27FC236}">
                <a16:creationId xmlns:a16="http://schemas.microsoft.com/office/drawing/2014/main" id="{F3493670-07DE-499D-9D88-FD58C5E50448}"/>
              </a:ext>
            </a:extLst>
          </p:cNvPr>
          <p:cNvPicPr>
            <a:picLocks noChangeAspect="1"/>
          </p:cNvPicPr>
          <p:nvPr/>
        </p:nvPicPr>
        <p:blipFill rotWithShape="1">
          <a:blip r:embed="rId6"/>
          <a:srcRect r="25577"/>
          <a:stretch/>
        </p:blipFill>
        <p:spPr>
          <a:xfrm>
            <a:off x="352433" y="3828137"/>
            <a:ext cx="2269382" cy="2128435"/>
          </a:xfrm>
          <a:prstGeom prst="rect">
            <a:avLst/>
          </a:prstGeom>
        </p:spPr>
      </p:pic>
    </p:spTree>
    <p:extLst>
      <p:ext uri="{BB962C8B-B14F-4D97-AF65-F5344CB8AC3E}">
        <p14:creationId xmlns:p14="http://schemas.microsoft.com/office/powerpoint/2010/main" val="8381461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dirty="0"/>
              <a:t>Categorizing Context-aware Apps</a:t>
            </a:r>
            <a:endParaRPr lang="ko-KR" altLang="en-US" dirty="0"/>
          </a:p>
        </p:txBody>
      </p:sp>
      <p:sp>
        <p:nvSpPr>
          <p:cNvPr id="3" name="Content Placeholder 2"/>
          <p:cNvSpPr>
            <a:spLocks noGrp="1"/>
          </p:cNvSpPr>
          <p:nvPr>
            <p:ph idx="1"/>
          </p:nvPr>
        </p:nvSpPr>
        <p:spPr>
          <a:xfrm>
            <a:off x="628650" y="1825625"/>
            <a:ext cx="7886700" cy="2147564"/>
          </a:xfrm>
        </p:spPr>
        <p:txBody>
          <a:bodyPr/>
          <a:lstStyle/>
          <a:p>
            <a:r>
              <a:rPr lang="en-US" altLang="ko-KR" dirty="0"/>
              <a:t>Design dimensions</a:t>
            </a:r>
          </a:p>
          <a:p>
            <a:pPr lvl="1"/>
            <a:r>
              <a:rPr lang="en-US" altLang="ko-KR" dirty="0"/>
              <a:t>Info vs. command: whether the task at hand is getting information or doing a command</a:t>
            </a:r>
          </a:p>
          <a:p>
            <a:pPr lvl="1"/>
            <a:r>
              <a:rPr lang="en-US" altLang="ko-KR" dirty="0"/>
              <a:t>Manual vs. automatic: whether the task is effected manually or automatically</a:t>
            </a:r>
            <a:endParaRPr lang="ko-KR" altLang="en-US" dirty="0"/>
          </a:p>
        </p:txBody>
      </p:sp>
      <p:graphicFrame>
        <p:nvGraphicFramePr>
          <p:cNvPr id="4" name="Content Placeholder 4"/>
          <p:cNvGraphicFramePr>
            <a:graphicFrameLocks/>
          </p:cNvGraphicFramePr>
          <p:nvPr>
            <p:extLst>
              <p:ext uri="{D42A27DB-BD31-4B8C-83A1-F6EECF244321}">
                <p14:modId xmlns:p14="http://schemas.microsoft.com/office/powerpoint/2010/main" val="1072246765"/>
              </p:ext>
            </p:extLst>
          </p:nvPr>
        </p:nvGraphicFramePr>
        <p:xfrm>
          <a:off x="455083" y="4300501"/>
          <a:ext cx="8229600" cy="1376680"/>
        </p:xfrm>
        <a:graphic>
          <a:graphicData uri="http://schemas.openxmlformats.org/drawingml/2006/table">
            <a:tbl>
              <a:tblPr firstRow="1" bandRow="1">
                <a:tableStyleId>{5940675A-B579-460E-94D1-54222C63F5DA}</a:tableStyleId>
              </a:tblPr>
              <a:tblGrid>
                <a:gridCol w="1524000">
                  <a:extLst>
                    <a:ext uri="{9D8B030D-6E8A-4147-A177-3AD203B41FA5}">
                      <a16:colId xmlns:a16="http://schemas.microsoft.com/office/drawing/2014/main" val="20000"/>
                    </a:ext>
                  </a:extLst>
                </a:gridCol>
                <a:gridCol w="3200400">
                  <a:extLst>
                    <a:ext uri="{9D8B030D-6E8A-4147-A177-3AD203B41FA5}">
                      <a16:colId xmlns:a16="http://schemas.microsoft.com/office/drawing/2014/main" val="20001"/>
                    </a:ext>
                  </a:extLst>
                </a:gridCol>
                <a:gridCol w="3505200">
                  <a:extLst>
                    <a:ext uri="{9D8B030D-6E8A-4147-A177-3AD203B41FA5}">
                      <a16:colId xmlns:a16="http://schemas.microsoft.com/office/drawing/2014/main" val="20002"/>
                    </a:ext>
                  </a:extLst>
                </a:gridCol>
              </a:tblGrid>
              <a:tr h="370840">
                <a:tc>
                  <a:txBody>
                    <a:bodyPr/>
                    <a:lstStyle/>
                    <a:p>
                      <a:endParaRPr lang="en-US" b="1" dirty="0"/>
                    </a:p>
                  </a:txBody>
                  <a:tcPr/>
                </a:tc>
                <a:tc>
                  <a:txBody>
                    <a:bodyPr/>
                    <a:lstStyle/>
                    <a:p>
                      <a:pPr algn="l"/>
                      <a:r>
                        <a:rPr lang="en-US" b="1" dirty="0"/>
                        <a:t>Manual</a:t>
                      </a:r>
                    </a:p>
                  </a:txBody>
                  <a:tcPr anchor="ctr"/>
                </a:tc>
                <a:tc>
                  <a:txBody>
                    <a:bodyPr/>
                    <a:lstStyle/>
                    <a:p>
                      <a:pPr algn="l"/>
                      <a:r>
                        <a:rPr lang="en-US" b="1" dirty="0"/>
                        <a:t>Automatic</a:t>
                      </a:r>
                    </a:p>
                  </a:txBody>
                  <a:tcPr anchor="ctr"/>
                </a:tc>
                <a:extLst>
                  <a:ext uri="{0D108BD9-81ED-4DB2-BD59-A6C34878D82A}">
                    <a16:rowId xmlns:a16="http://schemas.microsoft.com/office/drawing/2014/main" val="10000"/>
                  </a:ext>
                </a:extLst>
              </a:tr>
              <a:tr h="370840">
                <a:tc>
                  <a:txBody>
                    <a:bodyPr/>
                    <a:lstStyle/>
                    <a:p>
                      <a:r>
                        <a:rPr lang="en-US" b="1" dirty="0"/>
                        <a:t>Information</a:t>
                      </a:r>
                    </a:p>
                  </a:txBody>
                  <a:tcPr/>
                </a:tc>
                <a:tc>
                  <a:txBody>
                    <a:bodyPr/>
                    <a:lstStyle/>
                    <a:p>
                      <a:r>
                        <a:rPr lang="en-US" dirty="0"/>
                        <a:t>Proximate</a:t>
                      </a:r>
                      <a:r>
                        <a:rPr lang="en-US" baseline="0" dirty="0"/>
                        <a:t> selection &amp;</a:t>
                      </a:r>
                      <a:br>
                        <a:rPr lang="en-US" baseline="0" dirty="0"/>
                      </a:br>
                      <a:r>
                        <a:rPr lang="en-US" baseline="0" dirty="0"/>
                        <a:t>Contextual information</a:t>
                      </a:r>
                      <a:endParaRPr lang="en-US" dirty="0"/>
                    </a:p>
                  </a:txBody>
                  <a:tcPr/>
                </a:tc>
                <a:tc>
                  <a:txBody>
                    <a:bodyPr/>
                    <a:lstStyle/>
                    <a:p>
                      <a:pPr latinLnBrk="0"/>
                      <a:r>
                        <a:rPr lang="en-US" dirty="0"/>
                        <a:t>Automatic contextual reconfiguration</a:t>
                      </a:r>
                    </a:p>
                  </a:txBody>
                  <a:tcPr/>
                </a:tc>
                <a:extLst>
                  <a:ext uri="{0D108BD9-81ED-4DB2-BD59-A6C34878D82A}">
                    <a16:rowId xmlns:a16="http://schemas.microsoft.com/office/drawing/2014/main" val="10001"/>
                  </a:ext>
                </a:extLst>
              </a:tr>
              <a:tr h="0">
                <a:tc>
                  <a:txBody>
                    <a:bodyPr/>
                    <a:lstStyle/>
                    <a:p>
                      <a:r>
                        <a:rPr lang="en-US" b="1" dirty="0"/>
                        <a:t>Command</a:t>
                      </a:r>
                    </a:p>
                  </a:txBody>
                  <a:tcPr/>
                </a:tc>
                <a:tc>
                  <a:txBody>
                    <a:bodyPr/>
                    <a:lstStyle/>
                    <a:p>
                      <a:r>
                        <a:rPr lang="en-US" dirty="0"/>
                        <a:t>Contextual commands</a:t>
                      </a:r>
                    </a:p>
                  </a:txBody>
                  <a:tcPr/>
                </a:tc>
                <a:tc>
                  <a:txBody>
                    <a:bodyPr/>
                    <a:lstStyle/>
                    <a:p>
                      <a:r>
                        <a:rPr lang="en-US" dirty="0"/>
                        <a:t>Context-triggered</a:t>
                      </a:r>
                      <a:r>
                        <a:rPr lang="en-US" baseline="0" dirty="0"/>
                        <a:t> actions</a:t>
                      </a:r>
                      <a:endParaRPr lang="en-US" dirty="0"/>
                    </a:p>
                  </a:txBody>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30835776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262610" y="1135679"/>
            <a:ext cx="6618780" cy="4586641"/>
          </a:xfrm>
          <a:prstGeom prst="rect">
            <a:avLst/>
          </a:prstGeom>
        </p:spPr>
      </p:pic>
      <p:sp>
        <p:nvSpPr>
          <p:cNvPr id="5" name="TextBox 4"/>
          <p:cNvSpPr txBox="1"/>
          <p:nvPr/>
        </p:nvSpPr>
        <p:spPr>
          <a:xfrm>
            <a:off x="472897" y="5825065"/>
            <a:ext cx="8198206" cy="646331"/>
          </a:xfrm>
          <a:prstGeom prst="rect">
            <a:avLst/>
          </a:prstGeom>
          <a:noFill/>
        </p:spPr>
        <p:txBody>
          <a:bodyPr wrap="none" rtlCol="0">
            <a:spAutoFit/>
          </a:bodyPr>
          <a:lstStyle/>
          <a:p>
            <a:pPr algn="ctr"/>
            <a:r>
              <a:rPr lang="en-US" altLang="ko-KR" b="1" dirty="0"/>
              <a:t>PARCTAB usage scenarios </a:t>
            </a:r>
          </a:p>
          <a:p>
            <a:pPr algn="ctr"/>
            <a:r>
              <a:rPr lang="en-US" altLang="ko-KR" dirty="0"/>
              <a:t>(room-level localization + wireless net connections + interactive display (128x64pixel) </a:t>
            </a:r>
            <a:endParaRPr lang="ko-KR" altLang="en-US" dirty="0"/>
          </a:p>
        </p:txBody>
      </p:sp>
    </p:spTree>
    <p:extLst>
      <p:ext uri="{BB962C8B-B14F-4D97-AF65-F5344CB8AC3E}">
        <p14:creationId xmlns:p14="http://schemas.microsoft.com/office/powerpoint/2010/main" val="26958541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Proximate selection  </a:t>
            </a:r>
          </a:p>
        </p:txBody>
      </p:sp>
      <p:sp>
        <p:nvSpPr>
          <p:cNvPr id="3" name="Content Placeholder 2"/>
          <p:cNvSpPr>
            <a:spLocks noGrp="1"/>
          </p:cNvSpPr>
          <p:nvPr>
            <p:ph idx="1"/>
          </p:nvPr>
        </p:nvSpPr>
        <p:spPr/>
        <p:txBody>
          <a:bodyPr>
            <a:normAutofit/>
          </a:bodyPr>
          <a:lstStyle/>
          <a:p>
            <a:pPr latinLnBrk="0"/>
            <a:r>
              <a:rPr lang="en-US" dirty="0"/>
              <a:t>A user interface technique that makes the located objects “emphasized” or “being easier to choose” </a:t>
            </a:r>
          </a:p>
          <a:p>
            <a:pPr marL="457200" lvl="1" indent="0" latinLnBrk="0">
              <a:buNone/>
            </a:pPr>
            <a:endParaRPr lang="en-US" dirty="0"/>
          </a:p>
          <a:p>
            <a:pPr latinLnBrk="0"/>
            <a:r>
              <a:rPr lang="en-US" dirty="0"/>
              <a:t>Located objects</a:t>
            </a:r>
          </a:p>
          <a:p>
            <a:pPr lvl="1" latinLnBrk="0"/>
            <a:r>
              <a:rPr lang="en-US" dirty="0"/>
              <a:t>Computing devices; e.g., display, speakers, thermostats, </a:t>
            </a:r>
            <a:r>
              <a:rPr lang="en-US" dirty="0" err="1"/>
              <a:t>wifi</a:t>
            </a:r>
            <a:r>
              <a:rPr lang="en-US" dirty="0"/>
              <a:t> hotspots </a:t>
            </a:r>
          </a:p>
          <a:p>
            <a:pPr lvl="1" latinLnBrk="0"/>
            <a:r>
              <a:rPr lang="en-US" dirty="0"/>
              <a:t>Non-physical objects and services accessed at a particular location; e.g., menus, lists of instructions or regulations</a:t>
            </a:r>
          </a:p>
          <a:p>
            <a:pPr lvl="1" latinLnBrk="0"/>
            <a:r>
              <a:rPr lang="en-US" dirty="0"/>
              <a:t>Places that users want to find (like yellow pages); </a:t>
            </a:r>
            <a:br>
              <a:rPr lang="en-US" dirty="0"/>
            </a:br>
            <a:r>
              <a:rPr lang="en-US" dirty="0"/>
              <a:t>e.g., sorting places according to the distance</a:t>
            </a:r>
          </a:p>
        </p:txBody>
      </p:sp>
    </p:spTree>
    <p:extLst>
      <p:ext uri="{BB962C8B-B14F-4D97-AF65-F5344CB8AC3E}">
        <p14:creationId xmlns:p14="http://schemas.microsoft.com/office/powerpoint/2010/main" val="10165592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Proximate selection  </a:t>
            </a:r>
          </a:p>
        </p:txBody>
      </p:sp>
      <p:sp>
        <p:nvSpPr>
          <p:cNvPr id="3" name="Content Placeholder 2"/>
          <p:cNvSpPr>
            <a:spLocks noGrp="1"/>
          </p:cNvSpPr>
          <p:nvPr>
            <p:ph idx="1"/>
          </p:nvPr>
        </p:nvSpPr>
        <p:spPr>
          <a:xfrm>
            <a:off x="457200" y="1600200"/>
            <a:ext cx="8534400" cy="4525963"/>
          </a:xfrm>
        </p:spPr>
        <p:txBody>
          <a:bodyPr/>
          <a:lstStyle/>
          <a:p>
            <a:r>
              <a:rPr lang="en-US" altLang="ko-KR" dirty="0"/>
              <a:t>Proximate selection dialog for printers (name of the printer, location, a distance from the user)</a:t>
            </a:r>
            <a:endParaRPr lang="en-US" dirty="0"/>
          </a:p>
        </p:txBody>
      </p:sp>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925763"/>
            <a:ext cx="8839200" cy="3526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073144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dirty="0"/>
              <a:t>Proximate selection </a:t>
            </a:r>
            <a:endParaRPr lang="ko-KR" altLang="en-US" dirty="0"/>
          </a:p>
        </p:txBody>
      </p:sp>
      <p:sp>
        <p:nvSpPr>
          <p:cNvPr id="3" name="Content Placeholder 2"/>
          <p:cNvSpPr>
            <a:spLocks noGrp="1"/>
          </p:cNvSpPr>
          <p:nvPr>
            <p:ph idx="1"/>
          </p:nvPr>
        </p:nvSpPr>
        <p:spPr/>
        <p:txBody>
          <a:bodyPr/>
          <a:lstStyle/>
          <a:p>
            <a:r>
              <a:rPr lang="en-US" altLang="ko-KR" dirty="0"/>
              <a:t>How about using an interactive map? </a:t>
            </a:r>
            <a:br>
              <a:rPr lang="en-US" altLang="ko-KR" dirty="0"/>
            </a:br>
            <a:r>
              <a:rPr lang="en-US" altLang="ko-KR" dirty="0"/>
              <a:t>(virtual objects = questions in </a:t>
            </a:r>
            <a:r>
              <a:rPr lang="en-US" altLang="ko-KR" dirty="0" err="1"/>
              <a:t>Naver</a:t>
            </a:r>
            <a:r>
              <a:rPr lang="en-US" altLang="ko-KR" dirty="0"/>
              <a:t> </a:t>
            </a:r>
            <a:r>
              <a:rPr lang="en-US" altLang="ko-KR" dirty="0" err="1"/>
              <a:t>KiN</a:t>
            </a:r>
            <a:r>
              <a:rPr lang="en-US" altLang="ko-KR" dirty="0"/>
              <a:t> “Here”)</a:t>
            </a:r>
          </a:p>
        </p:txBody>
      </p:sp>
      <p:pic>
        <p:nvPicPr>
          <p:cNvPr id="1028" name="Picture 4" descr="http://postfiles1.naver.net/20121223_208/onamjuo_1356231331707C8PLt_JPEG/15.JPG?type=w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85420" y="2741109"/>
            <a:ext cx="2337064" cy="320145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3088402" y="5942567"/>
            <a:ext cx="2705356" cy="369332"/>
          </a:xfrm>
          <a:prstGeom prst="rect">
            <a:avLst/>
          </a:prstGeom>
          <a:noFill/>
        </p:spPr>
        <p:txBody>
          <a:bodyPr wrap="none" rtlCol="0">
            <a:spAutoFit/>
          </a:bodyPr>
          <a:lstStyle/>
          <a:p>
            <a:r>
              <a:rPr lang="en-US" altLang="ko-KR" dirty="0"/>
              <a:t>Location-based Social Q&amp;A</a:t>
            </a:r>
            <a:endParaRPr lang="ko-KR" altLang="en-US" dirty="0"/>
          </a:p>
        </p:txBody>
      </p:sp>
    </p:spTree>
    <p:extLst>
      <p:ext uri="{BB962C8B-B14F-4D97-AF65-F5344CB8AC3E}">
        <p14:creationId xmlns:p14="http://schemas.microsoft.com/office/powerpoint/2010/main" val="8943101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5400" dirty="0"/>
              <a:t>Context-Aware Computing</a:t>
            </a:r>
          </a:p>
        </p:txBody>
      </p:sp>
      <p:sp>
        <p:nvSpPr>
          <p:cNvPr id="5" name="Subtitle 4"/>
          <p:cNvSpPr>
            <a:spLocks noGrp="1"/>
          </p:cNvSpPr>
          <p:nvPr>
            <p:ph type="subTitle" idx="1"/>
          </p:nvPr>
        </p:nvSpPr>
        <p:spPr>
          <a:xfrm>
            <a:off x="685800" y="5355786"/>
            <a:ext cx="8458200" cy="1150438"/>
          </a:xfrm>
        </p:spPr>
        <p:txBody>
          <a:bodyPr>
            <a:noAutofit/>
          </a:bodyPr>
          <a:lstStyle/>
          <a:p>
            <a:pPr algn="l"/>
            <a:r>
              <a:rPr lang="en-US" altLang="ko-KR" sz="2400" dirty="0">
                <a:solidFill>
                  <a:schemeClr val="tx1"/>
                </a:solidFill>
              </a:rPr>
              <a:t>There is more to Context than Location, </a:t>
            </a:r>
            <a:br>
              <a:rPr lang="en-US" altLang="ko-KR" sz="2400" dirty="0">
                <a:solidFill>
                  <a:schemeClr val="tx1"/>
                </a:solidFill>
              </a:rPr>
            </a:br>
            <a:r>
              <a:rPr lang="en-US" altLang="ko-KR" sz="2400" dirty="0">
                <a:solidFill>
                  <a:schemeClr val="tx1"/>
                </a:solidFill>
              </a:rPr>
              <a:t>Albrecht Schmidt, Michael </a:t>
            </a:r>
            <a:r>
              <a:rPr lang="en-US" altLang="ko-KR" sz="2400" dirty="0" err="1">
                <a:solidFill>
                  <a:schemeClr val="tx1"/>
                </a:solidFill>
              </a:rPr>
              <a:t>Beigl</a:t>
            </a:r>
            <a:r>
              <a:rPr lang="en-US" altLang="ko-KR" sz="2400" dirty="0">
                <a:solidFill>
                  <a:schemeClr val="tx1"/>
                </a:solidFill>
              </a:rPr>
              <a:t> and Hans-W. </a:t>
            </a:r>
            <a:r>
              <a:rPr lang="en-US" altLang="ko-KR" sz="2400" dirty="0" err="1">
                <a:solidFill>
                  <a:schemeClr val="tx1"/>
                </a:solidFill>
              </a:rPr>
              <a:t>Gellersen</a:t>
            </a:r>
            <a:r>
              <a:rPr lang="en-US" altLang="ko-KR" sz="2400" dirty="0">
                <a:solidFill>
                  <a:schemeClr val="tx1"/>
                </a:solidFill>
              </a:rPr>
              <a:t>, Computers &amp; Graphics Journal 2001</a:t>
            </a:r>
          </a:p>
          <a:p>
            <a:pPr algn="l"/>
            <a:endParaRPr lang="ko-KR" altLang="en-US" sz="2400" dirty="0">
              <a:solidFill>
                <a:schemeClr val="tx1"/>
              </a:solidFill>
            </a:endParaRPr>
          </a:p>
        </p:txBody>
      </p:sp>
      <p:grpSp>
        <p:nvGrpSpPr>
          <p:cNvPr id="3" name="Group 2"/>
          <p:cNvGrpSpPr/>
          <p:nvPr/>
        </p:nvGrpSpPr>
        <p:grpSpPr>
          <a:xfrm>
            <a:off x="6172200" y="4419600"/>
            <a:ext cx="2514600" cy="936186"/>
            <a:chOff x="5943600" y="3633787"/>
            <a:chExt cx="3748087" cy="1395413"/>
          </a:xfrm>
        </p:grpSpPr>
        <p:pic>
          <p:nvPicPr>
            <p:cNvPr id="1026" name="Picture 2" descr="https://www.vis.uni-stuttgart.de/typo3temp/pics/fc5ce76b71.png"/>
            <p:cNvPicPr>
              <a:picLocks noChangeAspect="1" noChangeArrowheads="1"/>
            </p:cNvPicPr>
            <p:nvPr/>
          </p:nvPicPr>
          <p:blipFill rotWithShape="1">
            <a:blip r:embed="rId3">
              <a:extLst>
                <a:ext uri="{28A0092B-C50C-407E-A947-70E740481C1C}">
                  <a14:useLocalDpi xmlns:a14="http://schemas.microsoft.com/office/drawing/2010/main" val="0"/>
                </a:ext>
              </a:extLst>
            </a:blip>
            <a:srcRect b="18889"/>
            <a:stretch/>
          </p:blipFill>
          <p:spPr bwMode="auto">
            <a:xfrm>
              <a:off x="5943600" y="3638550"/>
              <a:ext cx="1143000" cy="139065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28" name="Picture 4" descr="http://www.teco.edu/~michael/beigl_small.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224066" y="3633788"/>
              <a:ext cx="1278820" cy="138112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30" name="Picture 6" descr="http://ubicomp.lancs.ac.uk/~hwg/images/hans2.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96312" y="3633787"/>
              <a:ext cx="1095375" cy="138112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9900521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Contextual info and commands</a:t>
            </a:r>
          </a:p>
        </p:txBody>
      </p:sp>
      <p:sp>
        <p:nvSpPr>
          <p:cNvPr id="3" name="Content Placeholder 2"/>
          <p:cNvSpPr>
            <a:spLocks noGrp="1"/>
          </p:cNvSpPr>
          <p:nvPr>
            <p:ph idx="1"/>
          </p:nvPr>
        </p:nvSpPr>
        <p:spPr>
          <a:xfrm>
            <a:off x="457200" y="1600200"/>
            <a:ext cx="8229600" cy="4800600"/>
          </a:xfrm>
        </p:spPr>
        <p:txBody>
          <a:bodyPr>
            <a:normAutofit/>
          </a:bodyPr>
          <a:lstStyle/>
          <a:p>
            <a:pPr eaLnBrk="0" latinLnBrk="0" hangingPunct="0"/>
            <a:r>
              <a:rPr lang="en-US" dirty="0"/>
              <a:t>People’s actions can be predicted by their situations, e.g., library, kitchen, office, etc.</a:t>
            </a:r>
          </a:p>
          <a:p>
            <a:pPr marL="0" indent="0" eaLnBrk="0" latinLnBrk="0" hangingPunct="0">
              <a:buNone/>
            </a:pPr>
            <a:endParaRPr lang="en-US" dirty="0"/>
          </a:p>
          <a:p>
            <a:pPr eaLnBrk="0" latinLnBrk="0" hangingPunct="0"/>
            <a:r>
              <a:rPr lang="en-US" dirty="0"/>
              <a:t>Context parameterizes “context command”; e.g., print – by default: print to the nearest printer</a:t>
            </a:r>
            <a:endParaRPr lang="en-US" sz="2000" dirty="0"/>
          </a:p>
        </p:txBody>
      </p:sp>
    </p:spTree>
    <p:extLst>
      <p:ext uri="{BB962C8B-B14F-4D97-AF65-F5344CB8AC3E}">
        <p14:creationId xmlns:p14="http://schemas.microsoft.com/office/powerpoint/2010/main" val="14813741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Contextual info and commands</a:t>
            </a:r>
          </a:p>
        </p:txBody>
      </p:sp>
      <p:sp>
        <p:nvSpPr>
          <p:cNvPr id="3" name="Content Placeholder 2"/>
          <p:cNvSpPr>
            <a:spLocks noGrp="1"/>
          </p:cNvSpPr>
          <p:nvPr>
            <p:ph idx="1"/>
          </p:nvPr>
        </p:nvSpPr>
        <p:spPr>
          <a:xfrm>
            <a:off x="457200" y="1600200"/>
            <a:ext cx="8229600" cy="4800600"/>
          </a:xfrm>
        </p:spPr>
        <p:txBody>
          <a:bodyPr>
            <a:normAutofit lnSpcReduction="10000"/>
          </a:bodyPr>
          <a:lstStyle/>
          <a:p>
            <a:pPr eaLnBrk="0" latinLnBrk="0" hangingPunct="0"/>
            <a:r>
              <a:rPr lang="en-US" sz="3200" dirty="0"/>
              <a:t>PARCTAB’s location-based file system</a:t>
            </a:r>
          </a:p>
          <a:p>
            <a:pPr lvl="1" eaLnBrk="0" latinLnBrk="0" hangingPunct="0"/>
            <a:r>
              <a:rPr lang="en-US" sz="2800" dirty="0"/>
              <a:t>Directories are location names, containing files, programs, and links </a:t>
            </a:r>
          </a:p>
          <a:p>
            <a:pPr lvl="1" eaLnBrk="0" latinLnBrk="0" hangingPunct="0"/>
            <a:r>
              <a:rPr lang="en-US" sz="2800" dirty="0"/>
              <a:t>Location browser automatically shows the directory that matches with the current location</a:t>
            </a:r>
          </a:p>
          <a:p>
            <a:pPr lvl="2" eaLnBrk="0" latinLnBrk="0" hangingPunct="0"/>
            <a:r>
              <a:rPr lang="en-US" sz="2400" dirty="0"/>
              <a:t>Office: occupants’ finger plans, calendar files</a:t>
            </a:r>
          </a:p>
          <a:p>
            <a:pPr lvl="2" eaLnBrk="0" latinLnBrk="0" hangingPunct="0"/>
            <a:r>
              <a:rPr lang="en-US" sz="2400" dirty="0"/>
              <a:t>Lab: general description of the research group</a:t>
            </a:r>
          </a:p>
          <a:p>
            <a:pPr lvl="1" eaLnBrk="0" latinLnBrk="0" hangingPunct="0"/>
            <a:r>
              <a:rPr lang="en-US" sz="2800" dirty="0"/>
              <a:t>Location browser also runs “contextual commands”</a:t>
            </a:r>
          </a:p>
          <a:p>
            <a:pPr lvl="2" eaLnBrk="0" latinLnBrk="0" hangingPunct="0"/>
            <a:r>
              <a:rPr lang="en-US" sz="2400" dirty="0"/>
              <a:t>Migrate a remote app’s window to a nearby display</a:t>
            </a:r>
          </a:p>
          <a:p>
            <a:pPr lvl="2" eaLnBrk="0" latinLnBrk="0" hangingPunct="0"/>
            <a:r>
              <a:rPr lang="en-US" sz="2400" dirty="0"/>
              <a:t>Display a library catalog (when entering the library, this button pops up) </a:t>
            </a:r>
          </a:p>
        </p:txBody>
      </p:sp>
    </p:spTree>
    <p:extLst>
      <p:ext uri="{BB962C8B-B14F-4D97-AF65-F5344CB8AC3E}">
        <p14:creationId xmlns:p14="http://schemas.microsoft.com/office/powerpoint/2010/main" val="32857776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lstStyle/>
          <a:p>
            <a:r>
              <a:rPr lang="en-US" dirty="0"/>
              <a:t>Contextual info and commands</a:t>
            </a:r>
            <a:endParaRPr lang="en-US" altLang="ko-KR" dirty="0">
              <a:ea typeface="굴림" panose="020B0600000101010101" pitchFamily="50" charset="-127"/>
            </a:endParaRPr>
          </a:p>
        </p:txBody>
      </p:sp>
      <p:sp>
        <p:nvSpPr>
          <p:cNvPr id="35843" name="Rectangle 3"/>
          <p:cNvSpPr>
            <a:spLocks noGrp="1" noChangeArrowheads="1"/>
          </p:cNvSpPr>
          <p:nvPr>
            <p:ph type="body" idx="1"/>
          </p:nvPr>
        </p:nvSpPr>
        <p:spPr/>
        <p:txBody>
          <a:bodyPr/>
          <a:lstStyle/>
          <a:p>
            <a:r>
              <a:rPr lang="en-US" dirty="0" err="1"/>
              <a:t>Cyberguide</a:t>
            </a:r>
            <a:r>
              <a:rPr lang="en-US" dirty="0"/>
              <a:t> (1997)</a:t>
            </a:r>
            <a:endParaRPr lang="en-US" altLang="ko-KR" dirty="0">
              <a:ea typeface="굴림" panose="020B0600000101010101" pitchFamily="50" charset="-127"/>
            </a:endParaRPr>
          </a:p>
          <a:p>
            <a:pPr lvl="1" eaLnBrk="1" hangingPunct="1"/>
            <a:endParaRPr lang="en-US" altLang="ko-KR" dirty="0">
              <a:ea typeface="굴림" panose="020B0600000101010101" pitchFamily="50" charset="-127"/>
            </a:endParaRPr>
          </a:p>
        </p:txBody>
      </p:sp>
      <p:sp>
        <p:nvSpPr>
          <p:cNvPr id="2" name="Rectangle 1"/>
          <p:cNvSpPr/>
          <p:nvPr/>
        </p:nvSpPr>
        <p:spPr>
          <a:xfrm>
            <a:off x="373380" y="6068675"/>
            <a:ext cx="8625840" cy="584775"/>
          </a:xfrm>
          <a:prstGeom prst="rect">
            <a:avLst/>
          </a:prstGeom>
        </p:spPr>
        <p:txBody>
          <a:bodyPr wrap="square">
            <a:spAutoFit/>
          </a:bodyPr>
          <a:lstStyle/>
          <a:p>
            <a:pPr latinLnBrk="0"/>
            <a:r>
              <a:rPr lang="fr-FR" sz="1600" dirty="0"/>
              <a:t>Cyberguide: A Mobile </a:t>
            </a:r>
            <a:r>
              <a:rPr lang="fr-FR" sz="1600" dirty="0" err="1"/>
              <a:t>Context-Aware</a:t>
            </a:r>
            <a:r>
              <a:rPr lang="fr-FR" sz="1600" dirty="0"/>
              <a:t> Tour Guide, </a:t>
            </a:r>
            <a:r>
              <a:rPr lang="da-DK" sz="1600" dirty="0"/>
              <a:t>G. D. Abowd et al, </a:t>
            </a:r>
            <a:r>
              <a:rPr lang="en-US" sz="1600" dirty="0"/>
              <a:t>Wireless Networks, 1997</a:t>
            </a:r>
          </a:p>
          <a:p>
            <a:pPr latinLnBrk="0"/>
            <a:r>
              <a:rPr lang="en-US" sz="1600" dirty="0"/>
              <a:t>'Caches in the Air': Disseminating Tourist Information in the Guide System, 1999 </a:t>
            </a:r>
          </a:p>
        </p:txBody>
      </p:sp>
      <p:grpSp>
        <p:nvGrpSpPr>
          <p:cNvPr id="5" name="Group 4"/>
          <p:cNvGrpSpPr/>
          <p:nvPr/>
        </p:nvGrpSpPr>
        <p:grpSpPr>
          <a:xfrm>
            <a:off x="1052786" y="2464577"/>
            <a:ext cx="6795857" cy="3469161"/>
            <a:chOff x="628650" y="2469403"/>
            <a:chExt cx="6727698" cy="3434367"/>
          </a:xfrm>
        </p:grpSpPr>
        <p:pic>
          <p:nvPicPr>
            <p:cNvPr id="3" name="Picture 2"/>
            <p:cNvPicPr>
              <a:picLocks noChangeAspect="1"/>
            </p:cNvPicPr>
            <p:nvPr/>
          </p:nvPicPr>
          <p:blipFill>
            <a:blip r:embed="rId3"/>
            <a:stretch>
              <a:fillRect/>
            </a:stretch>
          </p:blipFill>
          <p:spPr>
            <a:xfrm>
              <a:off x="2630424" y="2469403"/>
              <a:ext cx="4725924" cy="3434367"/>
            </a:xfrm>
            <a:prstGeom prst="rect">
              <a:avLst/>
            </a:prstGeom>
          </p:spPr>
        </p:pic>
        <p:grpSp>
          <p:nvGrpSpPr>
            <p:cNvPr id="4" name="Group 3"/>
            <p:cNvGrpSpPr/>
            <p:nvPr/>
          </p:nvGrpSpPr>
          <p:grpSpPr>
            <a:xfrm>
              <a:off x="628650" y="2573000"/>
              <a:ext cx="2207515" cy="3113928"/>
              <a:chOff x="628650" y="2573000"/>
              <a:chExt cx="2207515" cy="3113928"/>
            </a:xfrm>
          </p:grpSpPr>
          <p:pic>
            <p:nvPicPr>
              <p:cNvPr id="1026" name="Picture 2" descr="Image result for apple messagepad"/>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28650" y="2573000"/>
                <a:ext cx="1852787" cy="274830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628650" y="5321300"/>
                <a:ext cx="2207515" cy="365628"/>
              </a:xfrm>
              <a:prstGeom prst="rect">
                <a:avLst/>
              </a:prstGeom>
            </p:spPr>
            <p:txBody>
              <a:bodyPr wrap="square">
                <a:spAutoFit/>
              </a:bodyPr>
              <a:lstStyle/>
              <a:p>
                <a:pPr latinLnBrk="0"/>
                <a:r>
                  <a:rPr lang="en-US" dirty="0"/>
                  <a:t>Apple </a:t>
                </a:r>
                <a:r>
                  <a:rPr lang="en-US" dirty="0" err="1"/>
                  <a:t>MessagePad</a:t>
                </a:r>
                <a:endParaRPr lang="en-US" dirty="0"/>
              </a:p>
            </p:txBody>
          </p:sp>
        </p:grpSp>
      </p:grpSp>
    </p:spTree>
    <p:extLst>
      <p:ext uri="{BB962C8B-B14F-4D97-AF65-F5344CB8AC3E}">
        <p14:creationId xmlns:p14="http://schemas.microsoft.com/office/powerpoint/2010/main" val="33051316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Contextual info and commands</a:t>
            </a:r>
          </a:p>
        </p:txBody>
      </p:sp>
      <p:sp>
        <p:nvSpPr>
          <p:cNvPr id="3" name="Content Placeholder 2"/>
          <p:cNvSpPr>
            <a:spLocks noGrp="1"/>
          </p:cNvSpPr>
          <p:nvPr>
            <p:ph idx="1"/>
          </p:nvPr>
        </p:nvSpPr>
        <p:spPr/>
        <p:txBody>
          <a:bodyPr/>
          <a:lstStyle/>
          <a:p>
            <a:r>
              <a:rPr lang="en-US" dirty="0" err="1"/>
              <a:t>Geonotes</a:t>
            </a:r>
            <a:r>
              <a:rPr lang="en-US" dirty="0"/>
              <a:t> (Espinoza et al., 2001)</a:t>
            </a:r>
          </a:p>
          <a:p>
            <a:pPr lvl="1"/>
            <a:r>
              <a:rPr lang="en-US" dirty="0"/>
              <a:t>Real-world annotation (post-it?)  </a:t>
            </a:r>
          </a:p>
        </p:txBody>
      </p:sp>
      <p:pic>
        <p:nvPicPr>
          <p:cNvPr id="2050" name="Picture 2"/>
          <p:cNvPicPr>
            <a:picLocks noChangeAspect="1" noChangeArrowheads="1"/>
          </p:cNvPicPr>
          <p:nvPr/>
        </p:nvPicPr>
        <p:blipFill>
          <a:blip r:embed="rId3"/>
          <a:srcRect/>
          <a:stretch>
            <a:fillRect/>
          </a:stretch>
        </p:blipFill>
        <p:spPr bwMode="auto">
          <a:xfrm>
            <a:off x="2362200" y="2819400"/>
            <a:ext cx="4763462" cy="3276600"/>
          </a:xfrm>
          <a:prstGeom prst="rect">
            <a:avLst/>
          </a:prstGeom>
          <a:noFill/>
          <a:ln w="9525">
            <a:noFill/>
            <a:miter lim="800000"/>
            <a:headEnd/>
            <a:tailEnd/>
          </a:ln>
          <a:effectLst/>
        </p:spPr>
      </p:pic>
      <p:sp>
        <p:nvSpPr>
          <p:cNvPr id="5" name="TextBox 4"/>
          <p:cNvSpPr txBox="1"/>
          <p:nvPr/>
        </p:nvSpPr>
        <p:spPr>
          <a:xfrm>
            <a:off x="259644" y="6378222"/>
            <a:ext cx="8328562" cy="338554"/>
          </a:xfrm>
          <a:prstGeom prst="rect">
            <a:avLst/>
          </a:prstGeom>
          <a:noFill/>
        </p:spPr>
        <p:txBody>
          <a:bodyPr wrap="none" rtlCol="0">
            <a:spAutoFit/>
          </a:bodyPr>
          <a:lstStyle/>
          <a:p>
            <a:r>
              <a:rPr lang="en-US" altLang="ko-KR" sz="1600" i="1" dirty="0" err="1"/>
              <a:t>GeoNotes</a:t>
            </a:r>
            <a:r>
              <a:rPr lang="en-US" altLang="ko-KR" sz="1600" i="1" dirty="0"/>
              <a:t>: Social and Navigational Aspects of Location-Based Information Systems, </a:t>
            </a:r>
            <a:r>
              <a:rPr lang="en-US" altLang="ko-KR" sz="1600" i="1" dirty="0" err="1"/>
              <a:t>Ubicomp</a:t>
            </a:r>
            <a:r>
              <a:rPr lang="en-US" altLang="ko-KR" sz="1600" i="1" dirty="0"/>
              <a:t> 2001</a:t>
            </a:r>
            <a:endParaRPr lang="ko-KR" altLang="en-US" sz="1600" i="1" dirty="0"/>
          </a:p>
        </p:txBody>
      </p:sp>
    </p:spTree>
    <p:extLst>
      <p:ext uri="{BB962C8B-B14F-4D97-AF65-F5344CB8AC3E}">
        <p14:creationId xmlns:p14="http://schemas.microsoft.com/office/powerpoint/2010/main" val="29369305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atinLnBrk="0"/>
            <a:r>
              <a:rPr lang="en-US" sz="4000" dirty="0"/>
              <a:t>Automatic contextual reconfiguration</a:t>
            </a:r>
          </a:p>
        </p:txBody>
      </p:sp>
      <p:sp>
        <p:nvSpPr>
          <p:cNvPr id="3" name="Content Placeholder 2"/>
          <p:cNvSpPr>
            <a:spLocks noGrp="1"/>
          </p:cNvSpPr>
          <p:nvPr>
            <p:ph idx="1"/>
          </p:nvPr>
        </p:nvSpPr>
        <p:spPr/>
        <p:txBody>
          <a:bodyPr>
            <a:normAutofit/>
          </a:bodyPr>
          <a:lstStyle/>
          <a:p>
            <a:pPr latinLnBrk="0"/>
            <a:r>
              <a:rPr lang="en-US" dirty="0"/>
              <a:t>Process of adding new components, removing existing components, or altering the connection between components</a:t>
            </a:r>
          </a:p>
          <a:p>
            <a:pPr latinLnBrk="0"/>
            <a:endParaRPr lang="en-US" dirty="0"/>
          </a:p>
          <a:p>
            <a:pPr latinLnBrk="0"/>
            <a:r>
              <a:rPr lang="en-US" dirty="0"/>
              <a:t>Components and connections: client UI, servers, their communication channels to clients</a:t>
            </a:r>
          </a:p>
          <a:p>
            <a:pPr lvl="1" latinLnBrk="0"/>
            <a:r>
              <a:rPr lang="en-US" dirty="0"/>
              <a:t>Changing connections</a:t>
            </a:r>
          </a:p>
          <a:p>
            <a:pPr lvl="1" latinLnBrk="0"/>
            <a:r>
              <a:rPr lang="en-US" dirty="0"/>
              <a:t>Changing client/server states (internal + UI) </a:t>
            </a:r>
          </a:p>
        </p:txBody>
      </p:sp>
    </p:spTree>
    <p:extLst>
      <p:ext uri="{BB962C8B-B14F-4D97-AF65-F5344CB8AC3E}">
        <p14:creationId xmlns:p14="http://schemas.microsoft.com/office/powerpoint/2010/main" val="33968340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ko-KR" sz="4000" dirty="0"/>
              <a:t>Automatic contextual reconfiguration</a:t>
            </a:r>
            <a:endParaRPr lang="ko-KR" altLang="en-US" sz="4000" dirty="0"/>
          </a:p>
        </p:txBody>
      </p:sp>
      <p:sp>
        <p:nvSpPr>
          <p:cNvPr id="3" name="Content Placeholder 2"/>
          <p:cNvSpPr>
            <a:spLocks noGrp="1"/>
          </p:cNvSpPr>
          <p:nvPr>
            <p:ph idx="1"/>
          </p:nvPr>
        </p:nvSpPr>
        <p:spPr/>
        <p:txBody>
          <a:bodyPr/>
          <a:lstStyle/>
          <a:p>
            <a:r>
              <a:rPr lang="en-US" altLang="ko-KR" dirty="0"/>
              <a:t>Light sensitive display</a:t>
            </a:r>
          </a:p>
          <a:p>
            <a:r>
              <a:rPr lang="en-US" altLang="ko-KR" dirty="0"/>
              <a:t>Orientation-sensitive user interface</a:t>
            </a:r>
            <a:endParaRPr lang="ko-KR" altLang="en-US" dirty="0"/>
          </a:p>
        </p:txBody>
      </p:sp>
      <p:pic>
        <p:nvPicPr>
          <p:cNvPr id="4" name="Picture 3"/>
          <p:cNvPicPr>
            <a:picLocks noChangeAspect="1"/>
          </p:cNvPicPr>
          <p:nvPr/>
        </p:nvPicPr>
        <p:blipFill>
          <a:blip r:embed="rId3"/>
          <a:stretch>
            <a:fillRect/>
          </a:stretch>
        </p:blipFill>
        <p:spPr>
          <a:xfrm>
            <a:off x="1371600" y="2996592"/>
            <a:ext cx="5728860" cy="3326881"/>
          </a:xfrm>
          <a:prstGeom prst="rect">
            <a:avLst/>
          </a:prstGeom>
        </p:spPr>
      </p:pic>
    </p:spTree>
    <p:extLst>
      <p:ext uri="{BB962C8B-B14F-4D97-AF65-F5344CB8AC3E}">
        <p14:creationId xmlns:p14="http://schemas.microsoft.com/office/powerpoint/2010/main" val="27432399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atinLnBrk="0"/>
            <a:r>
              <a:rPr lang="en-US" sz="4000" dirty="0"/>
              <a:t>Automatic contextual reconfiguration</a:t>
            </a:r>
          </a:p>
        </p:txBody>
      </p:sp>
      <p:sp>
        <p:nvSpPr>
          <p:cNvPr id="3" name="Content Placeholder 2"/>
          <p:cNvSpPr>
            <a:spLocks noGrp="1"/>
          </p:cNvSpPr>
          <p:nvPr>
            <p:ph idx="1"/>
          </p:nvPr>
        </p:nvSpPr>
        <p:spPr>
          <a:xfrm>
            <a:off x="457200" y="1600201"/>
            <a:ext cx="8229600" cy="2438400"/>
          </a:xfrm>
        </p:spPr>
        <p:txBody>
          <a:bodyPr>
            <a:normAutofit/>
          </a:bodyPr>
          <a:lstStyle/>
          <a:p>
            <a:pPr latinLnBrk="0"/>
            <a:r>
              <a:rPr lang="en-US" dirty="0"/>
              <a:t>Virtual whiteboard example:</a:t>
            </a:r>
          </a:p>
          <a:p>
            <a:pPr lvl="1" latinLnBrk="0"/>
            <a:r>
              <a:rPr lang="en-US" dirty="0"/>
              <a:t>When entering a room, a mobile host automatically binds itself to the room’s virtual whiteboard</a:t>
            </a:r>
          </a:p>
          <a:p>
            <a:pPr latinLnBrk="0"/>
            <a:r>
              <a:rPr lang="en-US" dirty="0" err="1"/>
              <a:t>SenSay</a:t>
            </a:r>
            <a:r>
              <a:rPr lang="en-US" dirty="0"/>
              <a:t> (</a:t>
            </a:r>
            <a:r>
              <a:rPr lang="en-US" dirty="0" err="1"/>
              <a:t>Siewiorek</a:t>
            </a:r>
            <a:r>
              <a:rPr lang="en-US" dirty="0"/>
              <a:t> et al., 2003)</a:t>
            </a:r>
          </a:p>
          <a:p>
            <a:pPr lvl="1" latinLnBrk="0"/>
            <a:r>
              <a:rPr lang="en-US" dirty="0"/>
              <a:t>A context-aware mobile phone with four states: Uninterruptible, Idle, Active, and  Normal (default)</a:t>
            </a:r>
          </a:p>
        </p:txBody>
      </p:sp>
      <p:pic>
        <p:nvPicPr>
          <p:cNvPr id="3074" name="Picture 2"/>
          <p:cNvPicPr>
            <a:picLocks noChangeAspect="1" noChangeArrowheads="1"/>
          </p:cNvPicPr>
          <p:nvPr/>
        </p:nvPicPr>
        <p:blipFill>
          <a:blip r:embed="rId3"/>
          <a:srcRect/>
          <a:stretch>
            <a:fillRect/>
          </a:stretch>
        </p:blipFill>
        <p:spPr bwMode="auto">
          <a:xfrm>
            <a:off x="3733800" y="4038600"/>
            <a:ext cx="4352925" cy="2386650"/>
          </a:xfrm>
          <a:prstGeom prst="rect">
            <a:avLst/>
          </a:prstGeom>
          <a:noFill/>
          <a:ln w="9525">
            <a:noFill/>
            <a:miter lim="800000"/>
            <a:headEnd/>
            <a:tailEnd/>
          </a:ln>
          <a:effectLst/>
        </p:spPr>
      </p:pic>
      <p:pic>
        <p:nvPicPr>
          <p:cNvPr id="3076" name="Picture 4"/>
          <p:cNvPicPr>
            <a:picLocks noChangeAspect="1" noChangeArrowheads="1"/>
          </p:cNvPicPr>
          <p:nvPr/>
        </p:nvPicPr>
        <p:blipFill>
          <a:blip r:embed="rId4"/>
          <a:srcRect/>
          <a:stretch>
            <a:fillRect/>
          </a:stretch>
        </p:blipFill>
        <p:spPr bwMode="auto">
          <a:xfrm>
            <a:off x="771525" y="4419600"/>
            <a:ext cx="2647950" cy="1457325"/>
          </a:xfrm>
          <a:prstGeom prst="rect">
            <a:avLst/>
          </a:prstGeom>
          <a:noFill/>
          <a:ln w="9525">
            <a:noFill/>
            <a:miter lim="800000"/>
            <a:headEnd/>
            <a:tailEnd/>
          </a:ln>
          <a:effectLst/>
        </p:spPr>
      </p:pic>
      <p:sp>
        <p:nvSpPr>
          <p:cNvPr id="4" name="Rectangle 3"/>
          <p:cNvSpPr/>
          <p:nvPr/>
        </p:nvSpPr>
        <p:spPr>
          <a:xfrm>
            <a:off x="147638" y="6425250"/>
            <a:ext cx="6858000" cy="369332"/>
          </a:xfrm>
          <a:prstGeom prst="rect">
            <a:avLst/>
          </a:prstGeom>
        </p:spPr>
        <p:txBody>
          <a:bodyPr wrap="square">
            <a:spAutoFit/>
          </a:bodyPr>
          <a:lstStyle/>
          <a:p>
            <a:r>
              <a:rPr lang="en-US" dirty="0" err="1"/>
              <a:t>Siewiorek</a:t>
            </a:r>
            <a:r>
              <a:rPr lang="en-US" dirty="0"/>
              <a:t> et al., </a:t>
            </a:r>
            <a:r>
              <a:rPr lang="en-US" dirty="0" err="1"/>
              <a:t>SenSay</a:t>
            </a:r>
            <a:r>
              <a:rPr lang="en-US" dirty="0"/>
              <a:t>: a context-aware mobile phone, ISWC 2003</a:t>
            </a:r>
          </a:p>
        </p:txBody>
      </p:sp>
    </p:spTree>
    <p:extLst>
      <p:ext uri="{BB962C8B-B14F-4D97-AF65-F5344CB8AC3E}">
        <p14:creationId xmlns:p14="http://schemas.microsoft.com/office/powerpoint/2010/main" val="28409891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Context-triggered actions</a:t>
            </a:r>
          </a:p>
        </p:txBody>
      </p:sp>
      <p:sp>
        <p:nvSpPr>
          <p:cNvPr id="3" name="Content Placeholder 2"/>
          <p:cNvSpPr>
            <a:spLocks noGrp="1"/>
          </p:cNvSpPr>
          <p:nvPr>
            <p:ph idx="1"/>
          </p:nvPr>
        </p:nvSpPr>
        <p:spPr>
          <a:xfrm>
            <a:off x="457200" y="1600201"/>
            <a:ext cx="8229600" cy="2209800"/>
          </a:xfrm>
        </p:spPr>
        <p:txBody>
          <a:bodyPr>
            <a:normAutofit/>
          </a:bodyPr>
          <a:lstStyle/>
          <a:p>
            <a:pPr latinLnBrk="0"/>
            <a:r>
              <a:rPr lang="en-US" dirty="0"/>
              <a:t>Simple condition-action rules invoked automatically </a:t>
            </a:r>
          </a:p>
          <a:p>
            <a:r>
              <a:rPr lang="en-US" altLang="ko-KR" dirty="0"/>
              <a:t>Challenges:</a:t>
            </a:r>
          </a:p>
          <a:p>
            <a:pPr lvl="1"/>
            <a:r>
              <a:rPr lang="en-US" altLang="ko-KR" dirty="0">
                <a:highlight>
                  <a:srgbClr val="FFFF00"/>
                </a:highlight>
              </a:rPr>
              <a:t>Expressiveness</a:t>
            </a:r>
            <a:r>
              <a:rPr lang="en-US" altLang="ko-KR" dirty="0"/>
              <a:t> of language for rules</a:t>
            </a:r>
          </a:p>
          <a:p>
            <a:pPr lvl="1"/>
            <a:r>
              <a:rPr lang="en-US" altLang="ko-KR" dirty="0"/>
              <a:t>Context sensing </a:t>
            </a:r>
            <a:r>
              <a:rPr lang="en-US" altLang="ko-KR" dirty="0">
                <a:highlight>
                  <a:srgbClr val="FFFF00"/>
                </a:highlight>
              </a:rPr>
              <a:t>accuracy</a:t>
            </a:r>
            <a:r>
              <a:rPr lang="en-US" altLang="ko-KR" dirty="0"/>
              <a:t> used in the condition/action </a:t>
            </a:r>
          </a:p>
          <a:p>
            <a:pPr latinLnBrk="0"/>
            <a:endParaRPr lang="en-US" dirty="0"/>
          </a:p>
        </p:txBody>
      </p:sp>
      <p:sp>
        <p:nvSpPr>
          <p:cNvPr id="5" name="Rectangle 3">
            <a:extLst>
              <a:ext uri="{FF2B5EF4-FFF2-40B4-BE49-F238E27FC236}">
                <a16:creationId xmlns:a16="http://schemas.microsoft.com/office/drawing/2014/main" id="{E85C2416-55B2-4748-B087-812D0E88D732}"/>
              </a:ext>
            </a:extLst>
          </p:cNvPr>
          <p:cNvSpPr/>
          <p:nvPr/>
        </p:nvSpPr>
        <p:spPr>
          <a:xfrm>
            <a:off x="718764" y="6121102"/>
            <a:ext cx="7870931" cy="461665"/>
          </a:xfrm>
          <a:prstGeom prst="rect">
            <a:avLst/>
          </a:prstGeom>
        </p:spPr>
        <p:txBody>
          <a:bodyPr wrap="square">
            <a:spAutoFit/>
          </a:bodyPr>
          <a:lstStyle/>
          <a:p>
            <a:r>
              <a:rPr lang="en-US" sz="1200" i="1" dirty="0"/>
              <a:t>Supporting mental model accuracy in trigger-action programming, </a:t>
            </a:r>
            <a:r>
              <a:rPr lang="en-US" sz="1200" i="1" dirty="0" err="1"/>
              <a:t>Ubicomp</a:t>
            </a:r>
            <a:r>
              <a:rPr lang="en-US" sz="1200" i="1" dirty="0"/>
              <a:t> 2015</a:t>
            </a:r>
          </a:p>
          <a:p>
            <a:r>
              <a:rPr lang="en-US" sz="1200" i="1" dirty="0"/>
              <a:t>A Semantic Web Approach to Simplifying Trigger-Action Programming in the </a:t>
            </a:r>
            <a:r>
              <a:rPr lang="en-US" sz="1200" i="1" dirty="0" err="1"/>
              <a:t>IoT</a:t>
            </a:r>
            <a:r>
              <a:rPr lang="en-US" sz="1200" i="1" dirty="0"/>
              <a:t>, Computer 2017</a:t>
            </a:r>
          </a:p>
        </p:txBody>
      </p:sp>
      <p:grpSp>
        <p:nvGrpSpPr>
          <p:cNvPr id="8" name="그룹 7">
            <a:extLst>
              <a:ext uri="{FF2B5EF4-FFF2-40B4-BE49-F238E27FC236}">
                <a16:creationId xmlns:a16="http://schemas.microsoft.com/office/drawing/2014/main" id="{67C73E78-1ACC-4075-9738-620C9987C86C}"/>
              </a:ext>
            </a:extLst>
          </p:cNvPr>
          <p:cNvGrpSpPr/>
          <p:nvPr/>
        </p:nvGrpSpPr>
        <p:grpSpPr>
          <a:xfrm>
            <a:off x="1648246" y="3706150"/>
            <a:ext cx="4915912" cy="1836893"/>
            <a:chOff x="912476" y="3657599"/>
            <a:chExt cx="4420909" cy="1613529"/>
          </a:xfrm>
        </p:grpSpPr>
        <p:pic>
          <p:nvPicPr>
            <p:cNvPr id="4" name="Picture 4" descr="Image result for trigger action programming">
              <a:extLst>
                <a:ext uri="{FF2B5EF4-FFF2-40B4-BE49-F238E27FC236}">
                  <a16:creationId xmlns:a16="http://schemas.microsoft.com/office/drawing/2014/main" id="{D8AF0229-E8EE-44EF-ABA7-A46DE87D8A69}"/>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11" t="-6687" r="56220" b="6687"/>
            <a:stretch/>
          </p:blipFill>
          <p:spPr bwMode="auto">
            <a:xfrm>
              <a:off x="912476" y="3657599"/>
              <a:ext cx="2181870" cy="161352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Image result for trigger action programming">
              <a:extLst>
                <a:ext uri="{FF2B5EF4-FFF2-40B4-BE49-F238E27FC236}">
                  <a16:creationId xmlns:a16="http://schemas.microsoft.com/office/drawing/2014/main" id="{D98294A9-0857-40F7-B731-4C8111A2808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168116" y="3700779"/>
              <a:ext cx="2165269" cy="1565554"/>
            </a:xfrm>
            <a:prstGeom prst="rect">
              <a:avLst/>
            </a:prstGeom>
            <a:noFill/>
            <a:extLst>
              <a:ext uri="{909E8E84-426E-40DD-AFC4-6F175D3DCCD1}">
                <a14:hiddenFill xmlns:a14="http://schemas.microsoft.com/office/drawing/2010/main">
                  <a:solidFill>
                    <a:srgbClr val="FFFFFF"/>
                  </a:solidFill>
                </a14:hiddenFill>
              </a:ext>
            </a:extLst>
          </p:spPr>
        </p:pic>
      </p:grpSp>
      <p:sp>
        <p:nvSpPr>
          <p:cNvPr id="10" name="직사각형 9">
            <a:extLst>
              <a:ext uri="{FF2B5EF4-FFF2-40B4-BE49-F238E27FC236}">
                <a16:creationId xmlns:a16="http://schemas.microsoft.com/office/drawing/2014/main" id="{40C67B3B-77DB-45C4-A9E2-5D44C37D5903}"/>
              </a:ext>
            </a:extLst>
          </p:cNvPr>
          <p:cNvSpPr/>
          <p:nvPr/>
        </p:nvSpPr>
        <p:spPr>
          <a:xfrm>
            <a:off x="1991344" y="5569483"/>
            <a:ext cx="4529125" cy="369332"/>
          </a:xfrm>
          <a:prstGeom prst="rect">
            <a:avLst/>
          </a:prstGeom>
        </p:spPr>
        <p:txBody>
          <a:bodyPr wrap="none">
            <a:spAutoFit/>
          </a:bodyPr>
          <a:lstStyle/>
          <a:p>
            <a:pPr lvl="1"/>
            <a:r>
              <a:rPr lang="en-US" altLang="ko-KR" b="1" dirty="0"/>
              <a:t>IFTTT – simple if – this – then – that rule </a:t>
            </a:r>
          </a:p>
        </p:txBody>
      </p:sp>
    </p:spTree>
    <p:extLst>
      <p:ext uri="{BB962C8B-B14F-4D97-AF65-F5344CB8AC3E}">
        <p14:creationId xmlns:p14="http://schemas.microsoft.com/office/powerpoint/2010/main" val="41095426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Context-triggered actions</a:t>
            </a:r>
          </a:p>
        </p:txBody>
      </p:sp>
      <p:sp>
        <p:nvSpPr>
          <p:cNvPr id="3" name="Content Placeholder 2"/>
          <p:cNvSpPr>
            <a:spLocks noGrp="1"/>
          </p:cNvSpPr>
          <p:nvPr>
            <p:ph idx="1"/>
          </p:nvPr>
        </p:nvSpPr>
        <p:spPr>
          <a:xfrm>
            <a:off x="457200" y="1600201"/>
            <a:ext cx="8229600" cy="2209800"/>
          </a:xfrm>
        </p:spPr>
        <p:txBody>
          <a:bodyPr>
            <a:normAutofit/>
          </a:bodyPr>
          <a:lstStyle/>
          <a:p>
            <a:pPr latinLnBrk="0"/>
            <a:r>
              <a:rPr lang="en-US" dirty="0"/>
              <a:t>Active Badge:</a:t>
            </a:r>
          </a:p>
          <a:p>
            <a:pPr lvl="1" latinLnBrk="0"/>
            <a:r>
              <a:rPr lang="en-US" dirty="0"/>
              <a:t>Rule form: </a:t>
            </a:r>
            <a:r>
              <a:rPr lang="en-US" dirty="0" err="1"/>
              <a:t>badgeID</a:t>
            </a:r>
            <a:r>
              <a:rPr lang="en-US" dirty="0"/>
              <a:t> location event-type action</a:t>
            </a:r>
          </a:p>
          <a:p>
            <a:pPr lvl="1" latinLnBrk="0"/>
            <a:r>
              <a:rPr lang="en-US" dirty="0"/>
              <a:t>if I go walk by kitchen, remind me to get coffee (e.g., playing a music) – similar to IFTTT </a:t>
            </a:r>
          </a:p>
        </p:txBody>
      </p:sp>
      <p:pic>
        <p:nvPicPr>
          <p:cNvPr id="4098" name="Picture 2"/>
          <p:cNvPicPr>
            <a:picLocks noChangeAspect="1" noChangeArrowheads="1"/>
          </p:cNvPicPr>
          <p:nvPr/>
        </p:nvPicPr>
        <p:blipFill>
          <a:blip r:embed="rId3"/>
          <a:srcRect/>
          <a:stretch>
            <a:fillRect/>
          </a:stretch>
        </p:blipFill>
        <p:spPr bwMode="auto">
          <a:xfrm>
            <a:off x="1219200" y="4114800"/>
            <a:ext cx="2552700" cy="1790700"/>
          </a:xfrm>
          <a:prstGeom prst="rect">
            <a:avLst/>
          </a:prstGeom>
          <a:noFill/>
          <a:ln w="9525">
            <a:noFill/>
            <a:miter lim="800000"/>
            <a:headEnd/>
            <a:tailEnd/>
          </a:ln>
          <a:effectLst/>
        </p:spPr>
      </p:pic>
      <p:sp>
        <p:nvSpPr>
          <p:cNvPr id="5" name="TextBox 4"/>
          <p:cNvSpPr txBox="1"/>
          <p:nvPr/>
        </p:nvSpPr>
        <p:spPr>
          <a:xfrm>
            <a:off x="1676400" y="6096000"/>
            <a:ext cx="1448473" cy="369332"/>
          </a:xfrm>
          <a:prstGeom prst="rect">
            <a:avLst/>
          </a:prstGeom>
          <a:noFill/>
        </p:spPr>
        <p:txBody>
          <a:bodyPr wrap="none" rtlCol="0">
            <a:spAutoFit/>
          </a:bodyPr>
          <a:lstStyle/>
          <a:p>
            <a:r>
              <a:rPr lang="en-US" dirty="0"/>
              <a:t>Active Badge </a:t>
            </a:r>
          </a:p>
        </p:txBody>
      </p:sp>
      <p:pic>
        <p:nvPicPr>
          <p:cNvPr id="4099" name="Picture 3"/>
          <p:cNvPicPr>
            <a:picLocks noChangeAspect="1" noChangeArrowheads="1"/>
          </p:cNvPicPr>
          <p:nvPr/>
        </p:nvPicPr>
        <p:blipFill>
          <a:blip r:embed="rId4"/>
          <a:srcRect/>
          <a:stretch>
            <a:fillRect/>
          </a:stretch>
        </p:blipFill>
        <p:spPr bwMode="auto">
          <a:xfrm>
            <a:off x="4800600" y="3886200"/>
            <a:ext cx="2895600" cy="2139880"/>
          </a:xfrm>
          <a:prstGeom prst="rect">
            <a:avLst/>
          </a:prstGeom>
          <a:noFill/>
          <a:ln w="9525">
            <a:noFill/>
            <a:miter lim="800000"/>
            <a:headEnd/>
            <a:tailEnd/>
          </a:ln>
          <a:effectLst/>
        </p:spPr>
      </p:pic>
      <p:sp>
        <p:nvSpPr>
          <p:cNvPr id="8" name="TextBox 7"/>
          <p:cNvSpPr txBox="1"/>
          <p:nvPr/>
        </p:nvSpPr>
        <p:spPr>
          <a:xfrm>
            <a:off x="4800600" y="6096000"/>
            <a:ext cx="3294172" cy="369332"/>
          </a:xfrm>
          <a:prstGeom prst="rect">
            <a:avLst/>
          </a:prstGeom>
          <a:noFill/>
        </p:spPr>
        <p:txBody>
          <a:bodyPr wrap="none" rtlCol="0">
            <a:spAutoFit/>
          </a:bodyPr>
          <a:lstStyle/>
          <a:p>
            <a:r>
              <a:rPr lang="en-US" dirty="0" err="1"/>
              <a:t>CyberReminder</a:t>
            </a:r>
            <a:r>
              <a:rPr lang="en-US" dirty="0"/>
              <a:t> (</a:t>
            </a:r>
            <a:r>
              <a:rPr lang="en-US" dirty="0" err="1"/>
              <a:t>Dey</a:t>
            </a:r>
            <a:r>
              <a:rPr lang="en-US" dirty="0"/>
              <a:t> et al., 2000)</a:t>
            </a:r>
          </a:p>
        </p:txBody>
      </p:sp>
    </p:spTree>
    <p:extLst>
      <p:ext uri="{BB962C8B-B14F-4D97-AF65-F5344CB8AC3E}">
        <p14:creationId xmlns:p14="http://schemas.microsoft.com/office/powerpoint/2010/main" val="91807786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Context-triggered actions</a:t>
            </a:r>
          </a:p>
        </p:txBody>
      </p:sp>
      <p:sp>
        <p:nvSpPr>
          <p:cNvPr id="3" name="Content Placeholder 2"/>
          <p:cNvSpPr>
            <a:spLocks noGrp="1"/>
          </p:cNvSpPr>
          <p:nvPr>
            <p:ph idx="1"/>
          </p:nvPr>
        </p:nvSpPr>
        <p:spPr>
          <a:xfrm>
            <a:off x="457200" y="1600201"/>
            <a:ext cx="8229600" cy="1828800"/>
          </a:xfrm>
        </p:spPr>
        <p:txBody>
          <a:bodyPr>
            <a:normAutofit/>
          </a:bodyPr>
          <a:lstStyle/>
          <a:p>
            <a:r>
              <a:rPr lang="en-US" dirty="0"/>
              <a:t>Example: Siren (Jiang et al., 2004)</a:t>
            </a:r>
          </a:p>
        </p:txBody>
      </p:sp>
      <p:grpSp>
        <p:nvGrpSpPr>
          <p:cNvPr id="5" name="Group 4"/>
          <p:cNvGrpSpPr/>
          <p:nvPr/>
        </p:nvGrpSpPr>
        <p:grpSpPr>
          <a:xfrm>
            <a:off x="1244739" y="2497191"/>
            <a:ext cx="6654522" cy="3544711"/>
            <a:chOff x="485452" y="3806846"/>
            <a:chExt cx="4297452" cy="2289154"/>
          </a:xfrm>
        </p:grpSpPr>
        <p:pic>
          <p:nvPicPr>
            <p:cNvPr id="5122" name="Picture 2"/>
            <p:cNvPicPr>
              <a:picLocks noChangeAspect="1" noChangeArrowheads="1"/>
            </p:cNvPicPr>
            <p:nvPr/>
          </p:nvPicPr>
          <p:blipFill>
            <a:blip r:embed="rId3"/>
            <a:srcRect/>
            <a:stretch>
              <a:fillRect/>
            </a:stretch>
          </p:blipFill>
          <p:spPr bwMode="auto">
            <a:xfrm>
              <a:off x="485452" y="3806846"/>
              <a:ext cx="1648148" cy="1447799"/>
            </a:xfrm>
            <a:prstGeom prst="rect">
              <a:avLst/>
            </a:prstGeom>
            <a:noFill/>
            <a:ln w="9525">
              <a:noFill/>
              <a:miter lim="800000"/>
              <a:headEnd/>
              <a:tailEnd/>
            </a:ln>
            <a:effectLst/>
          </p:spPr>
        </p:pic>
        <p:pic>
          <p:nvPicPr>
            <p:cNvPr id="5123" name="Picture 3"/>
            <p:cNvPicPr>
              <a:picLocks noChangeAspect="1" noChangeArrowheads="1"/>
            </p:cNvPicPr>
            <p:nvPr/>
          </p:nvPicPr>
          <p:blipFill>
            <a:blip r:embed="rId4"/>
            <a:srcRect/>
            <a:stretch>
              <a:fillRect/>
            </a:stretch>
          </p:blipFill>
          <p:spPr bwMode="auto">
            <a:xfrm>
              <a:off x="2133600" y="3919538"/>
              <a:ext cx="2649304" cy="2176462"/>
            </a:xfrm>
            <a:prstGeom prst="rect">
              <a:avLst/>
            </a:prstGeom>
            <a:noFill/>
            <a:ln w="9525">
              <a:noFill/>
              <a:miter lim="800000"/>
              <a:headEnd/>
              <a:tailEnd/>
            </a:ln>
            <a:effectLst/>
          </p:spPr>
        </p:pic>
      </p:grpSp>
      <p:sp>
        <p:nvSpPr>
          <p:cNvPr id="7" name="TextBox 6"/>
          <p:cNvSpPr txBox="1"/>
          <p:nvPr/>
        </p:nvSpPr>
        <p:spPr>
          <a:xfrm>
            <a:off x="628650" y="5243029"/>
            <a:ext cx="4038600" cy="954107"/>
          </a:xfrm>
          <a:prstGeom prst="rect">
            <a:avLst/>
          </a:prstGeom>
          <a:noFill/>
        </p:spPr>
        <p:txBody>
          <a:bodyPr wrap="square" rtlCol="0">
            <a:spAutoFit/>
          </a:bodyPr>
          <a:lstStyle/>
          <a:p>
            <a:r>
              <a:rPr lang="en-US" sz="1400" b="1" dirty="0"/>
              <a:t>IF (firefighter F1 IN room A) AND</a:t>
            </a:r>
          </a:p>
          <a:p>
            <a:r>
              <a:rPr lang="en-US" sz="1400" b="1" dirty="0"/>
              <a:t>(surrounding temperature &gt; 1500F)</a:t>
            </a:r>
          </a:p>
          <a:p>
            <a:r>
              <a:rPr lang="en-US" sz="1400" b="1" dirty="0"/>
              <a:t>THEN (</a:t>
            </a:r>
            <a:r>
              <a:rPr lang="en-US" sz="1400" b="1" dirty="0" err="1"/>
              <a:t>generate_alert</a:t>
            </a:r>
            <a:r>
              <a:rPr lang="en-US" sz="1400" b="1" dirty="0"/>
              <a:t>(firefighter F1 in danger)) AND</a:t>
            </a:r>
          </a:p>
          <a:p>
            <a:r>
              <a:rPr lang="en-US" sz="1400" b="1" dirty="0"/>
              <a:t>(</a:t>
            </a:r>
            <a:r>
              <a:rPr lang="en-US" sz="1400" b="1" dirty="0" err="1"/>
              <a:t>generate_alert</a:t>
            </a:r>
            <a:r>
              <a:rPr lang="en-US" sz="1400" b="1" dirty="0"/>
              <a:t>(room A is a dangerous place))</a:t>
            </a:r>
          </a:p>
        </p:txBody>
      </p:sp>
      <p:sp>
        <p:nvSpPr>
          <p:cNvPr id="4" name="Rectangle 3"/>
          <p:cNvSpPr/>
          <p:nvPr/>
        </p:nvSpPr>
        <p:spPr>
          <a:xfrm>
            <a:off x="164718" y="6401871"/>
            <a:ext cx="8008438" cy="369332"/>
          </a:xfrm>
          <a:prstGeom prst="rect">
            <a:avLst/>
          </a:prstGeom>
        </p:spPr>
        <p:txBody>
          <a:bodyPr wrap="square">
            <a:spAutoFit/>
          </a:bodyPr>
          <a:lstStyle/>
          <a:p>
            <a:r>
              <a:rPr lang="ko-KR" altLang="en-US" i="1" dirty="0"/>
              <a:t>Siren: Context-aware Computing for Firefighting</a:t>
            </a:r>
            <a:r>
              <a:rPr lang="en-US" altLang="ko-KR" i="1" dirty="0"/>
              <a:t>, Pervasive Computing 2004 </a:t>
            </a:r>
            <a:endParaRPr lang="ko-KR" altLang="en-US" i="1" dirty="0"/>
          </a:p>
        </p:txBody>
      </p:sp>
    </p:spTree>
    <p:extLst>
      <p:ext uri="{BB962C8B-B14F-4D97-AF65-F5344CB8AC3E}">
        <p14:creationId xmlns:p14="http://schemas.microsoft.com/office/powerpoint/2010/main" val="5777836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dirty="0"/>
              <a:t>Context-aware Computing</a:t>
            </a:r>
            <a:endParaRPr lang="ko-KR" altLang="en-US" dirty="0"/>
          </a:p>
        </p:txBody>
      </p:sp>
      <p:sp>
        <p:nvSpPr>
          <p:cNvPr id="3" name="Content Placeholder 2"/>
          <p:cNvSpPr>
            <a:spLocks noGrp="1"/>
          </p:cNvSpPr>
          <p:nvPr>
            <p:ph idx="1"/>
          </p:nvPr>
        </p:nvSpPr>
        <p:spPr/>
        <p:txBody>
          <a:bodyPr/>
          <a:lstStyle/>
          <a:p>
            <a:r>
              <a:rPr lang="en-US" altLang="ko-KR" b="1" u="sng" dirty="0"/>
              <a:t>What is context?</a:t>
            </a:r>
          </a:p>
          <a:p>
            <a:r>
              <a:rPr lang="en-US" altLang="ko-KR" b="1" u="sng" dirty="0"/>
              <a:t>Acquiring context</a:t>
            </a:r>
          </a:p>
          <a:p>
            <a:r>
              <a:rPr lang="en-US" altLang="ko-KR" dirty="0"/>
              <a:t>Using context info</a:t>
            </a:r>
          </a:p>
          <a:p>
            <a:r>
              <a:rPr lang="en-US" altLang="ko-KR" dirty="0"/>
              <a:t>Errors</a:t>
            </a:r>
          </a:p>
          <a:p>
            <a:r>
              <a:rPr lang="en-US" altLang="ko-KR" dirty="0"/>
              <a:t>Human in the loop</a:t>
            </a:r>
            <a:endParaRPr lang="ko-KR" altLang="en-US" dirty="0"/>
          </a:p>
        </p:txBody>
      </p:sp>
    </p:spTree>
    <p:extLst>
      <p:ext uri="{BB962C8B-B14F-4D97-AF65-F5344CB8AC3E}">
        <p14:creationId xmlns:p14="http://schemas.microsoft.com/office/powerpoint/2010/main" val="40441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ctrTitle"/>
          </p:nvPr>
        </p:nvSpPr>
        <p:spPr/>
        <p:txBody>
          <a:bodyPr/>
          <a:lstStyle/>
          <a:p>
            <a:r>
              <a:rPr lang="en-US" altLang="ko-KR" dirty="0"/>
              <a:t>Persuasive Computing</a:t>
            </a:r>
            <a:endParaRPr lang="ko-KR" altLang="en-US" dirty="0"/>
          </a:p>
        </p:txBody>
      </p:sp>
      <p:pic>
        <p:nvPicPr>
          <p:cNvPr id="4" name="Picture 2" descr="http://www.wunschfeld.net/images/blog/persuasive_technology.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6384" y="4602162"/>
            <a:ext cx="1285875" cy="149542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533400" y="6097588"/>
            <a:ext cx="7844678" cy="523220"/>
          </a:xfrm>
          <a:prstGeom prst="rect">
            <a:avLst/>
          </a:prstGeom>
          <a:noFill/>
        </p:spPr>
        <p:txBody>
          <a:bodyPr wrap="square" rtlCol="0">
            <a:spAutoFit/>
          </a:bodyPr>
          <a:lstStyle/>
          <a:p>
            <a:r>
              <a:rPr lang="en-US" altLang="ko-KR" sz="1400" i="1" dirty="0">
                <a:solidFill>
                  <a:schemeClr val="tx1"/>
                </a:solidFill>
                <a:latin typeface="+mn-lt"/>
              </a:rPr>
              <a:t>Persuasive Technology: Using Computers to Change What We Think and Do, B.J. </a:t>
            </a:r>
            <a:r>
              <a:rPr lang="en-US" altLang="ko-KR" sz="1400" i="1" dirty="0" err="1">
                <a:solidFill>
                  <a:schemeClr val="tx1"/>
                </a:solidFill>
                <a:latin typeface="+mn-lt"/>
              </a:rPr>
              <a:t>Fogg</a:t>
            </a:r>
            <a:r>
              <a:rPr lang="en-US" altLang="ko-KR" sz="1400" i="1" dirty="0">
                <a:solidFill>
                  <a:schemeClr val="tx1"/>
                </a:solidFill>
                <a:latin typeface="+mn-lt"/>
              </a:rPr>
              <a:t>, 2002 </a:t>
            </a:r>
          </a:p>
          <a:p>
            <a:r>
              <a:rPr lang="en-US" altLang="ko-KR" sz="1400" i="1" dirty="0">
                <a:solidFill>
                  <a:schemeClr val="tx1"/>
                </a:solidFill>
                <a:latin typeface="+mn-lt"/>
              </a:rPr>
              <a:t>Persuasive computers: perspectives and research directions, BJ </a:t>
            </a:r>
            <a:r>
              <a:rPr lang="en-US" altLang="ko-KR" sz="1400" i="1" dirty="0" err="1">
                <a:solidFill>
                  <a:schemeClr val="tx1"/>
                </a:solidFill>
                <a:latin typeface="+mn-lt"/>
              </a:rPr>
              <a:t>Fogg</a:t>
            </a:r>
            <a:r>
              <a:rPr lang="en-US" altLang="ko-KR" sz="1400" i="1" dirty="0">
                <a:solidFill>
                  <a:schemeClr val="tx1"/>
                </a:solidFill>
                <a:latin typeface="+mn-lt"/>
              </a:rPr>
              <a:t>, CHI 1998</a:t>
            </a:r>
            <a:endParaRPr lang="ko-KR" altLang="en-US" sz="1400" i="1" dirty="0">
              <a:solidFill>
                <a:schemeClr val="tx1"/>
              </a:solidFill>
              <a:latin typeface="+mn-lt"/>
            </a:endParaRPr>
          </a:p>
        </p:txBody>
      </p:sp>
    </p:spTree>
    <p:extLst>
      <p:ext uri="{BB962C8B-B14F-4D97-AF65-F5344CB8AC3E}">
        <p14:creationId xmlns:p14="http://schemas.microsoft.com/office/powerpoint/2010/main" val="78450770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dirty="0"/>
              <a:t>Persuasive Technology</a:t>
            </a:r>
            <a:endParaRPr lang="ko-KR" altLang="en-US" dirty="0"/>
          </a:p>
        </p:txBody>
      </p:sp>
      <p:sp>
        <p:nvSpPr>
          <p:cNvPr id="3" name="Content Placeholder 2"/>
          <p:cNvSpPr>
            <a:spLocks noGrp="1"/>
          </p:cNvSpPr>
          <p:nvPr>
            <p:ph idx="1"/>
          </p:nvPr>
        </p:nvSpPr>
        <p:spPr/>
        <p:txBody>
          <a:bodyPr>
            <a:normAutofit/>
          </a:bodyPr>
          <a:lstStyle/>
          <a:p>
            <a:r>
              <a:rPr lang="en-US" altLang="ko-KR" sz="2400" dirty="0"/>
              <a:t>"Simply put, a persuasive computer is an interactive technology that changes a person's attitudes or behaviors or both.“ (B.J. Fogg)</a:t>
            </a:r>
          </a:p>
          <a:p>
            <a:r>
              <a:rPr lang="en-US" altLang="ko-KR" sz="2400" dirty="0"/>
              <a:t>Persuasion is "an </a:t>
            </a:r>
            <a:r>
              <a:rPr lang="en-US" altLang="ko-KR" sz="2400" u="sng" dirty="0"/>
              <a:t>attempt</a:t>
            </a:r>
            <a:r>
              <a:rPr lang="en-US" altLang="ko-KR" sz="2400" dirty="0"/>
              <a:t> to shape, reinforce, or change behaviors, feelings, or thoughts about an issue, object, or action” </a:t>
            </a:r>
          </a:p>
          <a:p>
            <a:endParaRPr lang="en-US" altLang="ko-KR" sz="2400" dirty="0"/>
          </a:p>
          <a:p>
            <a:endParaRPr lang="en-US" altLang="ko-KR" sz="2400" dirty="0"/>
          </a:p>
        </p:txBody>
      </p:sp>
      <p:pic>
        <p:nvPicPr>
          <p:cNvPr id="4" name="Picture 4" descr="https://moodle.org/pluginfile.php/554/mod_forum/post/983992/PLOT.PNG">
            <a:extLst>
              <a:ext uri="{FF2B5EF4-FFF2-40B4-BE49-F238E27FC236}">
                <a16:creationId xmlns:a16="http://schemas.microsoft.com/office/drawing/2014/main" id="{0E6BC6C6-EFA2-448B-BE72-7B83B00BA6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14034" y="3866357"/>
            <a:ext cx="4165299" cy="27799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097964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dirty="0"/>
              <a:t>Persuasive Technology</a:t>
            </a:r>
            <a:endParaRPr lang="ko-KR" altLang="en-US" dirty="0"/>
          </a:p>
        </p:txBody>
      </p:sp>
      <p:sp>
        <p:nvSpPr>
          <p:cNvPr id="3" name="Content Placeholder 2"/>
          <p:cNvSpPr>
            <a:spLocks noGrp="1"/>
          </p:cNvSpPr>
          <p:nvPr>
            <p:ph idx="1"/>
          </p:nvPr>
        </p:nvSpPr>
        <p:spPr/>
        <p:txBody>
          <a:bodyPr>
            <a:normAutofit/>
          </a:bodyPr>
          <a:lstStyle/>
          <a:p>
            <a:r>
              <a:rPr lang="en-US" altLang="ko-KR" sz="2400" dirty="0"/>
              <a:t>Attitude or behavior change resulting from human-computer interaction (HCI)</a:t>
            </a:r>
          </a:p>
          <a:p>
            <a:endParaRPr lang="en-US" altLang="ko-KR" sz="2400" dirty="0"/>
          </a:p>
          <a:p>
            <a:r>
              <a:rPr lang="en-US" altLang="ko-KR" sz="2400" dirty="0"/>
              <a:t>Planned persuasive effects of technology, not on side effects. </a:t>
            </a:r>
          </a:p>
          <a:p>
            <a:endParaRPr lang="en-US" altLang="ko-KR" sz="2400" dirty="0"/>
          </a:p>
          <a:p>
            <a:r>
              <a:rPr lang="en-US" altLang="ko-KR" sz="2400" dirty="0"/>
              <a:t>Endogenous, or “built-in,” persuasive intent, not on exogenous intent. </a:t>
            </a:r>
          </a:p>
          <a:p>
            <a:endParaRPr lang="en-US" altLang="ko-KR" dirty="0"/>
          </a:p>
          <a:p>
            <a:endParaRPr lang="en-US" altLang="ko-KR" dirty="0"/>
          </a:p>
        </p:txBody>
      </p:sp>
    </p:spTree>
    <p:extLst>
      <p:ext uri="{BB962C8B-B14F-4D97-AF65-F5344CB8AC3E}">
        <p14:creationId xmlns:p14="http://schemas.microsoft.com/office/powerpoint/2010/main" val="325685762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dirty="0"/>
              <a:t>Advantages over Human Persuaders</a:t>
            </a:r>
            <a:endParaRPr lang="ko-KR" altLang="en-US" dirty="0"/>
          </a:p>
        </p:txBody>
      </p:sp>
      <p:sp>
        <p:nvSpPr>
          <p:cNvPr id="3" name="Content Placeholder 2"/>
          <p:cNvSpPr>
            <a:spLocks noGrp="1"/>
          </p:cNvSpPr>
          <p:nvPr>
            <p:ph idx="1"/>
          </p:nvPr>
        </p:nvSpPr>
        <p:spPr/>
        <p:txBody>
          <a:bodyPr>
            <a:normAutofit fontScale="85000" lnSpcReduction="20000"/>
          </a:bodyPr>
          <a:lstStyle/>
          <a:p>
            <a:r>
              <a:rPr lang="en-US" altLang="ko-KR" dirty="0"/>
              <a:t>Be more persistent than human beings </a:t>
            </a:r>
          </a:p>
          <a:p>
            <a:pPr lvl="1"/>
            <a:endParaRPr lang="en-US" altLang="ko-KR" dirty="0"/>
          </a:p>
          <a:p>
            <a:r>
              <a:rPr lang="en-US" altLang="ko-KR" dirty="0"/>
              <a:t>Offer greater anonymity </a:t>
            </a:r>
          </a:p>
          <a:p>
            <a:pPr lvl="1"/>
            <a:endParaRPr lang="en-US" altLang="ko-KR" dirty="0"/>
          </a:p>
          <a:p>
            <a:r>
              <a:rPr lang="en-US" altLang="ko-KR" dirty="0"/>
              <a:t>Manage huge volumes of data (store/access/process)</a:t>
            </a:r>
          </a:p>
          <a:p>
            <a:pPr lvl="1"/>
            <a:endParaRPr lang="en-US" altLang="ko-KR" dirty="0"/>
          </a:p>
          <a:p>
            <a:r>
              <a:rPr lang="en-US" altLang="ko-KR" dirty="0"/>
              <a:t>Use many modalities (data, graphics, audio/video, simulation) to influence </a:t>
            </a:r>
          </a:p>
          <a:p>
            <a:pPr lvl="1"/>
            <a:endParaRPr lang="en-US" altLang="ko-KR" dirty="0"/>
          </a:p>
          <a:p>
            <a:r>
              <a:rPr lang="en-US" altLang="ko-KR" dirty="0"/>
              <a:t>Scale easily </a:t>
            </a:r>
          </a:p>
          <a:p>
            <a:pPr lvl="1"/>
            <a:endParaRPr lang="en-US" altLang="ko-KR" dirty="0"/>
          </a:p>
          <a:p>
            <a:r>
              <a:rPr lang="en-US" altLang="ko-KR" dirty="0"/>
              <a:t>Go where humans cannot go or may not be welcome (ubiquitous computing!) </a:t>
            </a:r>
          </a:p>
        </p:txBody>
      </p:sp>
    </p:spTree>
    <p:extLst>
      <p:ext uri="{BB962C8B-B14F-4D97-AF65-F5344CB8AC3E}">
        <p14:creationId xmlns:p14="http://schemas.microsoft.com/office/powerpoint/2010/main" val="51052797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ko-KR" sz="4000" dirty="0"/>
              <a:t>Functional triads of persuasive tech</a:t>
            </a:r>
            <a:endParaRPr lang="ko-KR" altLang="en-US" sz="4000" dirty="0"/>
          </a:p>
        </p:txBody>
      </p:sp>
      <p:sp>
        <p:nvSpPr>
          <p:cNvPr id="4" name="AutoShape 2" descr="mk:@MSITStore:D:\MyDoc\My%20Documents\Downloads\Persuasive_Technology__Using_Computers_t_-_by_B.J._Fogg.chm::/images/0201_0.jpg"/>
          <p:cNvSpPr>
            <a:spLocks noChangeAspect="1" noChangeArrowheads="1"/>
          </p:cNvSpPr>
          <p:nvPr/>
        </p:nvSpPr>
        <p:spPr bwMode="auto">
          <a:xfrm>
            <a:off x="152400" y="153828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sp>
        <p:nvSpPr>
          <p:cNvPr id="6" name="TextBox 5"/>
          <p:cNvSpPr txBox="1"/>
          <p:nvPr/>
        </p:nvSpPr>
        <p:spPr>
          <a:xfrm>
            <a:off x="5630241" y="1540123"/>
            <a:ext cx="2945230" cy="369332"/>
          </a:xfrm>
          <a:prstGeom prst="rect">
            <a:avLst/>
          </a:prstGeom>
          <a:noFill/>
        </p:spPr>
        <p:txBody>
          <a:bodyPr wrap="none" rtlCol="0">
            <a:spAutoFit/>
          </a:bodyPr>
          <a:lstStyle/>
          <a:p>
            <a:r>
              <a:rPr lang="en-US" altLang="ko-KR" sz="1800" dirty="0">
                <a:solidFill>
                  <a:schemeClr val="tx1"/>
                </a:solidFill>
              </a:rPr>
              <a:t>(role </a:t>
            </a:r>
            <a:r>
              <a:rPr lang="en-US" altLang="ko-KR" dirty="0"/>
              <a:t>just like “</a:t>
            </a:r>
            <a:r>
              <a:rPr lang="en-US" altLang="ko-KR" sz="1800" dirty="0">
                <a:solidFill>
                  <a:schemeClr val="tx1"/>
                </a:solidFill>
              </a:rPr>
              <a:t>living” entities)</a:t>
            </a:r>
            <a:endParaRPr lang="ko-KR" altLang="en-US" sz="1800" dirty="0">
              <a:solidFill>
                <a:schemeClr val="tx1"/>
              </a:solidFill>
            </a:endParaRPr>
          </a:p>
        </p:txBody>
      </p:sp>
      <p:pic>
        <p:nvPicPr>
          <p:cNvPr id="11" name="Picture 2" descr="http://www.affectivedesign.org/wp-content/images/functional_triad2.jpg"/>
          <p:cNvPicPr>
            <a:picLocks noChangeAspect="1" noChangeArrowheads="1"/>
          </p:cNvPicPr>
          <p:nvPr/>
        </p:nvPicPr>
        <p:blipFill rotWithShape="1">
          <a:blip r:embed="rId3">
            <a:extLst>
              <a:ext uri="{28A0092B-C50C-407E-A947-70E740481C1C}">
                <a14:useLocalDpi xmlns:a14="http://schemas.microsoft.com/office/drawing/2010/main" val="0"/>
              </a:ext>
            </a:extLst>
          </a:blip>
          <a:srcRect b="9899"/>
          <a:stretch/>
        </p:blipFill>
        <p:spPr bwMode="auto">
          <a:xfrm>
            <a:off x="1777782" y="1843088"/>
            <a:ext cx="5505887" cy="2756031"/>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152400" y="2844793"/>
            <a:ext cx="4064000" cy="1477328"/>
          </a:xfrm>
          <a:prstGeom prst="rect">
            <a:avLst/>
          </a:prstGeom>
          <a:noFill/>
        </p:spPr>
        <p:txBody>
          <a:bodyPr wrap="square" rtlCol="0">
            <a:spAutoFit/>
          </a:bodyPr>
          <a:lstStyle/>
          <a:p>
            <a:pPr eaLnBrk="1" fontAlgn="auto" latinLnBrk="1" hangingPunct="1">
              <a:spcBef>
                <a:spcPts val="0"/>
              </a:spcBef>
              <a:spcAft>
                <a:spcPts val="0"/>
              </a:spcAft>
            </a:pPr>
            <a:r>
              <a:rPr lang="en-US" altLang="ko-KR" sz="1800" b="1" dirty="0">
                <a:solidFill>
                  <a:prstClr val="black"/>
                </a:solidFill>
                <a:latin typeface="Calibri" panose="020F0502020204030204"/>
              </a:rPr>
              <a:t>A tool can be persuasive by</a:t>
            </a:r>
          </a:p>
          <a:p>
            <a:pPr marL="285750" indent="-285750" eaLnBrk="1" fontAlgn="auto" latinLnBrk="1" hangingPunct="1">
              <a:spcBef>
                <a:spcPts val="0"/>
              </a:spcBef>
              <a:spcAft>
                <a:spcPts val="0"/>
              </a:spcAft>
              <a:buFont typeface="Wingdings" panose="05000000000000000000" pitchFamily="2" charset="2"/>
              <a:buChar char="§"/>
            </a:pPr>
            <a:r>
              <a:rPr lang="en-US" altLang="ko-KR" sz="1800" dirty="0">
                <a:solidFill>
                  <a:prstClr val="black"/>
                </a:solidFill>
                <a:latin typeface="Calibri" panose="020F0502020204030204"/>
              </a:rPr>
              <a:t>Making target behavior easier to do</a:t>
            </a:r>
          </a:p>
          <a:p>
            <a:pPr marL="285750" indent="-285750" eaLnBrk="1" fontAlgn="auto" latinLnBrk="1" hangingPunct="1">
              <a:spcBef>
                <a:spcPts val="0"/>
              </a:spcBef>
              <a:spcAft>
                <a:spcPts val="0"/>
              </a:spcAft>
              <a:buFont typeface="Wingdings" panose="05000000000000000000" pitchFamily="2" charset="2"/>
              <a:buChar char="§"/>
            </a:pPr>
            <a:r>
              <a:rPr lang="en-US" altLang="ko-KR" sz="1800" dirty="0">
                <a:solidFill>
                  <a:prstClr val="black"/>
                </a:solidFill>
                <a:latin typeface="Calibri" panose="020F0502020204030204"/>
              </a:rPr>
              <a:t>Leading people through a process</a:t>
            </a:r>
          </a:p>
          <a:p>
            <a:pPr marL="285750" indent="-285750" eaLnBrk="1" fontAlgn="auto" latinLnBrk="1" hangingPunct="1">
              <a:spcBef>
                <a:spcPts val="0"/>
              </a:spcBef>
              <a:spcAft>
                <a:spcPts val="0"/>
              </a:spcAft>
              <a:buFont typeface="Wingdings" panose="05000000000000000000" pitchFamily="2" charset="2"/>
              <a:buChar char="§"/>
            </a:pPr>
            <a:r>
              <a:rPr lang="en-US" altLang="ko-KR" sz="1800" dirty="0">
                <a:solidFill>
                  <a:prstClr val="black"/>
                </a:solidFill>
                <a:latin typeface="Calibri" panose="020F0502020204030204"/>
              </a:rPr>
              <a:t>Performing calculations or measurements that motivate</a:t>
            </a:r>
            <a:endParaRPr lang="ko-KR" altLang="en-US" sz="1800" dirty="0">
              <a:solidFill>
                <a:prstClr val="black"/>
              </a:solidFill>
              <a:latin typeface="Calibri" panose="020F0502020204030204"/>
            </a:endParaRPr>
          </a:p>
        </p:txBody>
      </p:sp>
      <p:sp>
        <p:nvSpPr>
          <p:cNvPr id="13" name="TextBox 12"/>
          <p:cNvSpPr txBox="1"/>
          <p:nvPr/>
        </p:nvSpPr>
        <p:spPr>
          <a:xfrm>
            <a:off x="1777782" y="4701496"/>
            <a:ext cx="5994400" cy="1754326"/>
          </a:xfrm>
          <a:prstGeom prst="rect">
            <a:avLst/>
          </a:prstGeom>
          <a:noFill/>
        </p:spPr>
        <p:txBody>
          <a:bodyPr wrap="square" rtlCol="0">
            <a:spAutoFit/>
          </a:bodyPr>
          <a:lstStyle/>
          <a:p>
            <a:pPr eaLnBrk="1" fontAlgn="auto" latinLnBrk="1" hangingPunct="1">
              <a:spcBef>
                <a:spcPts val="0"/>
              </a:spcBef>
              <a:spcAft>
                <a:spcPts val="0"/>
              </a:spcAft>
            </a:pPr>
            <a:r>
              <a:rPr lang="en-US" altLang="ko-KR" sz="1800" b="1" dirty="0">
                <a:solidFill>
                  <a:prstClr val="black"/>
                </a:solidFill>
                <a:latin typeface="Calibri" panose="020F0502020204030204"/>
              </a:rPr>
              <a:t>A medium for simulated experiences can be persuasive by  </a:t>
            </a:r>
          </a:p>
          <a:p>
            <a:pPr marL="285750" indent="-285750" eaLnBrk="1" fontAlgn="auto" latinLnBrk="1" hangingPunct="1">
              <a:spcBef>
                <a:spcPts val="0"/>
              </a:spcBef>
              <a:spcAft>
                <a:spcPts val="0"/>
              </a:spcAft>
              <a:buFont typeface="Wingdings" panose="05000000000000000000" pitchFamily="2" charset="2"/>
              <a:buChar char="§"/>
            </a:pPr>
            <a:r>
              <a:rPr lang="en-US" altLang="ko-KR" sz="1800" dirty="0">
                <a:solidFill>
                  <a:prstClr val="black"/>
                </a:solidFill>
                <a:latin typeface="Calibri" panose="020F0502020204030204"/>
              </a:rPr>
              <a:t>Providing people with </a:t>
            </a:r>
            <a:r>
              <a:rPr lang="en-US" altLang="ko-KR" sz="1800" b="1" dirty="0">
                <a:solidFill>
                  <a:prstClr val="black"/>
                </a:solidFill>
                <a:latin typeface="Calibri" panose="020F0502020204030204"/>
              </a:rPr>
              <a:t>vicarious experiences </a:t>
            </a:r>
            <a:r>
              <a:rPr lang="en-US" altLang="ko-KR" sz="1800" dirty="0">
                <a:solidFill>
                  <a:prstClr val="black"/>
                </a:solidFill>
                <a:latin typeface="Calibri" panose="020F0502020204030204"/>
              </a:rPr>
              <a:t>that motivate</a:t>
            </a:r>
          </a:p>
          <a:p>
            <a:pPr marL="285750" indent="-285750" eaLnBrk="1" fontAlgn="auto" latinLnBrk="1" hangingPunct="1">
              <a:spcBef>
                <a:spcPts val="0"/>
              </a:spcBef>
              <a:spcAft>
                <a:spcPts val="0"/>
              </a:spcAft>
              <a:buFont typeface="Wingdings" panose="05000000000000000000" pitchFamily="2" charset="2"/>
              <a:buChar char="§"/>
            </a:pPr>
            <a:r>
              <a:rPr lang="en-US" altLang="ko-KR" sz="1800" dirty="0">
                <a:solidFill>
                  <a:prstClr val="black"/>
                </a:solidFill>
                <a:latin typeface="Calibri" panose="020F0502020204030204"/>
              </a:rPr>
              <a:t>Helping people </a:t>
            </a:r>
            <a:r>
              <a:rPr lang="en-US" altLang="ko-KR" sz="1800" b="1" dirty="0">
                <a:solidFill>
                  <a:prstClr val="black"/>
                </a:solidFill>
                <a:latin typeface="Calibri" panose="020F0502020204030204"/>
              </a:rPr>
              <a:t>rehearse</a:t>
            </a:r>
            <a:r>
              <a:rPr lang="en-US" altLang="ko-KR" sz="1800" dirty="0">
                <a:solidFill>
                  <a:prstClr val="black"/>
                </a:solidFill>
                <a:latin typeface="Calibri" panose="020F0502020204030204"/>
              </a:rPr>
              <a:t> a behavior (simulating environment or objects) </a:t>
            </a:r>
          </a:p>
          <a:p>
            <a:pPr marL="285750" indent="-285750">
              <a:buFont typeface="Wingdings" panose="05000000000000000000" pitchFamily="2" charset="2"/>
              <a:buChar char="§"/>
            </a:pPr>
            <a:r>
              <a:rPr lang="en-US" altLang="ko-KR" dirty="0">
                <a:solidFill>
                  <a:prstClr val="black"/>
                </a:solidFill>
              </a:rPr>
              <a:t>Allowing people to explore </a:t>
            </a:r>
            <a:r>
              <a:rPr lang="en-US" altLang="ko-KR" b="1" dirty="0">
                <a:solidFill>
                  <a:prstClr val="black"/>
                </a:solidFill>
              </a:rPr>
              <a:t>cause-and-effect</a:t>
            </a:r>
            <a:r>
              <a:rPr lang="en-US" altLang="ko-KR" dirty="0">
                <a:solidFill>
                  <a:prstClr val="black"/>
                </a:solidFill>
              </a:rPr>
              <a:t> relationships</a:t>
            </a:r>
          </a:p>
          <a:p>
            <a:pPr marL="285750" indent="-285750" eaLnBrk="1" fontAlgn="auto" latinLnBrk="1" hangingPunct="1">
              <a:spcBef>
                <a:spcPts val="0"/>
              </a:spcBef>
              <a:spcAft>
                <a:spcPts val="0"/>
              </a:spcAft>
              <a:buFont typeface="Wingdings" panose="05000000000000000000" pitchFamily="2" charset="2"/>
              <a:buChar char="§"/>
            </a:pPr>
            <a:endParaRPr lang="en-US" altLang="ko-KR" sz="1800" dirty="0">
              <a:solidFill>
                <a:prstClr val="black"/>
              </a:solidFill>
              <a:latin typeface="Calibri" panose="020F0502020204030204"/>
            </a:endParaRPr>
          </a:p>
        </p:txBody>
      </p:sp>
      <p:sp>
        <p:nvSpPr>
          <p:cNvPr id="14" name="TextBox 13"/>
          <p:cNvSpPr txBox="1"/>
          <p:nvPr/>
        </p:nvSpPr>
        <p:spPr>
          <a:xfrm>
            <a:off x="5183452" y="2844793"/>
            <a:ext cx="4017744" cy="1754326"/>
          </a:xfrm>
          <a:prstGeom prst="rect">
            <a:avLst/>
          </a:prstGeom>
          <a:noFill/>
        </p:spPr>
        <p:txBody>
          <a:bodyPr wrap="square" rtlCol="0">
            <a:spAutoFit/>
          </a:bodyPr>
          <a:lstStyle/>
          <a:p>
            <a:pPr eaLnBrk="1" fontAlgn="auto" latinLnBrk="1" hangingPunct="1">
              <a:spcBef>
                <a:spcPts val="0"/>
              </a:spcBef>
              <a:spcAft>
                <a:spcPts val="0"/>
              </a:spcAft>
            </a:pPr>
            <a:r>
              <a:rPr lang="en-US" altLang="ko-KR" sz="1800" b="1" dirty="0">
                <a:solidFill>
                  <a:prstClr val="black"/>
                </a:solidFill>
                <a:latin typeface="Calibri" panose="020F0502020204030204"/>
              </a:rPr>
              <a:t>A  social actor can be persuasive by</a:t>
            </a:r>
          </a:p>
          <a:p>
            <a:pPr marL="285750" indent="-285750" eaLnBrk="1" fontAlgn="auto" latinLnBrk="1" hangingPunct="1">
              <a:spcBef>
                <a:spcPts val="0"/>
              </a:spcBef>
              <a:spcAft>
                <a:spcPts val="0"/>
              </a:spcAft>
              <a:buFont typeface="Wingdings" panose="05000000000000000000" pitchFamily="2" charset="2"/>
              <a:buChar char="§"/>
            </a:pPr>
            <a:r>
              <a:rPr lang="en-US" altLang="ko-KR" sz="1800" dirty="0">
                <a:solidFill>
                  <a:prstClr val="black"/>
                </a:solidFill>
                <a:latin typeface="Calibri" panose="020F0502020204030204"/>
              </a:rPr>
              <a:t>Rewarding people with positive feedback</a:t>
            </a:r>
          </a:p>
          <a:p>
            <a:pPr marL="285750" indent="-285750" eaLnBrk="1" fontAlgn="auto" latinLnBrk="1" hangingPunct="1">
              <a:spcBef>
                <a:spcPts val="0"/>
              </a:spcBef>
              <a:spcAft>
                <a:spcPts val="0"/>
              </a:spcAft>
              <a:buFont typeface="Wingdings" panose="05000000000000000000" pitchFamily="2" charset="2"/>
              <a:buChar char="§"/>
            </a:pPr>
            <a:r>
              <a:rPr lang="en-US" altLang="ko-KR" sz="1800" dirty="0">
                <a:solidFill>
                  <a:prstClr val="black"/>
                </a:solidFill>
                <a:latin typeface="Calibri" panose="020F0502020204030204"/>
              </a:rPr>
              <a:t>Modeling a target behavior or attitude</a:t>
            </a:r>
          </a:p>
          <a:p>
            <a:pPr marL="285750" indent="-285750" eaLnBrk="1" fontAlgn="auto" latinLnBrk="1" hangingPunct="1">
              <a:spcBef>
                <a:spcPts val="0"/>
              </a:spcBef>
              <a:spcAft>
                <a:spcPts val="0"/>
              </a:spcAft>
              <a:buFont typeface="Wingdings" panose="05000000000000000000" pitchFamily="2" charset="2"/>
              <a:buChar char="§"/>
            </a:pPr>
            <a:r>
              <a:rPr lang="en-US" altLang="ko-KR" sz="1800" dirty="0">
                <a:solidFill>
                  <a:prstClr val="black"/>
                </a:solidFill>
                <a:latin typeface="Calibri" panose="020F0502020204030204"/>
              </a:rPr>
              <a:t>Providing social support </a:t>
            </a:r>
          </a:p>
        </p:txBody>
      </p:sp>
    </p:spTree>
    <p:extLst>
      <p:ext uri="{BB962C8B-B14F-4D97-AF65-F5344CB8AC3E}">
        <p14:creationId xmlns:p14="http://schemas.microsoft.com/office/powerpoint/2010/main" val="111296655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3871FC1-731E-4EB9-95F3-9438DAF3D5D6}"/>
              </a:ext>
            </a:extLst>
          </p:cNvPr>
          <p:cNvSpPr>
            <a:spLocks noGrp="1"/>
          </p:cNvSpPr>
          <p:nvPr>
            <p:ph type="title"/>
          </p:nvPr>
        </p:nvSpPr>
        <p:spPr/>
        <p:txBody>
          <a:bodyPr/>
          <a:lstStyle/>
          <a:p>
            <a:r>
              <a:rPr lang="en-US" altLang="ko-KR" dirty="0"/>
              <a:t>Nintendo’s Pocket Pikachu</a:t>
            </a:r>
            <a:endParaRPr lang="ko-KR" altLang="en-US" dirty="0"/>
          </a:p>
        </p:txBody>
      </p:sp>
      <p:sp>
        <p:nvSpPr>
          <p:cNvPr id="3" name="내용 개체 틀 2">
            <a:extLst>
              <a:ext uri="{FF2B5EF4-FFF2-40B4-BE49-F238E27FC236}">
                <a16:creationId xmlns:a16="http://schemas.microsoft.com/office/drawing/2014/main" id="{B15A4D23-3480-4140-A27F-494B619317B2}"/>
              </a:ext>
            </a:extLst>
          </p:cNvPr>
          <p:cNvSpPr>
            <a:spLocks noGrp="1"/>
          </p:cNvSpPr>
          <p:nvPr>
            <p:ph idx="1"/>
          </p:nvPr>
        </p:nvSpPr>
        <p:spPr>
          <a:xfrm>
            <a:off x="1187450" y="4577292"/>
            <a:ext cx="6678083" cy="1721908"/>
          </a:xfrm>
        </p:spPr>
        <p:txBody>
          <a:bodyPr>
            <a:normAutofit/>
          </a:bodyPr>
          <a:lstStyle/>
          <a:p>
            <a:r>
              <a:rPr lang="en-US" altLang="ko-KR" dirty="0"/>
              <a:t>Tool – Automatic step counting </a:t>
            </a:r>
          </a:p>
          <a:p>
            <a:r>
              <a:rPr lang="en-US" altLang="ko-KR" dirty="0"/>
              <a:t>Medium – Not clear </a:t>
            </a:r>
          </a:p>
          <a:p>
            <a:r>
              <a:rPr lang="en-US" altLang="ko-KR" dirty="0"/>
              <a:t>Social Actor – Pocket Pikachu (virtual pet) </a:t>
            </a:r>
            <a:endParaRPr lang="ko-KR" altLang="en-US" dirty="0"/>
          </a:p>
        </p:txBody>
      </p:sp>
      <p:pic>
        <p:nvPicPr>
          <p:cNvPr id="4" name="Picture 2" descr="http://www.angelfire.com/al/pokemon2/images/ppangle.gif">
            <a:extLst>
              <a:ext uri="{FF2B5EF4-FFF2-40B4-BE49-F238E27FC236}">
                <a16:creationId xmlns:a16="http://schemas.microsoft.com/office/drawing/2014/main" id="{482D4B04-AF57-4041-A29F-4F88229AC0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1149" y="1746921"/>
            <a:ext cx="1892601" cy="1987232"/>
          </a:xfrm>
          <a:prstGeom prst="rect">
            <a:avLst/>
          </a:prstGeom>
          <a:noFill/>
          <a:extLst>
            <a:ext uri="{909E8E84-426E-40DD-AFC4-6F175D3DCCD1}">
              <a14:hiddenFill xmlns:a14="http://schemas.microsoft.com/office/drawing/2010/main">
                <a:solidFill>
                  <a:srgbClr val="FFFFFF"/>
                </a:solidFill>
              </a14:hiddenFill>
            </a:ext>
          </a:extLst>
        </p:spPr>
      </p:pic>
      <p:sp>
        <p:nvSpPr>
          <p:cNvPr id="5" name="직사각형 4">
            <a:extLst>
              <a:ext uri="{FF2B5EF4-FFF2-40B4-BE49-F238E27FC236}">
                <a16:creationId xmlns:a16="http://schemas.microsoft.com/office/drawing/2014/main" id="{9190678D-915B-4C76-BD5A-3F2E488520D4}"/>
              </a:ext>
            </a:extLst>
          </p:cNvPr>
          <p:cNvSpPr/>
          <p:nvPr/>
        </p:nvSpPr>
        <p:spPr>
          <a:xfrm>
            <a:off x="2371507" y="2140373"/>
            <a:ext cx="6251135" cy="1200329"/>
          </a:xfrm>
          <a:prstGeom prst="rect">
            <a:avLst/>
          </a:prstGeom>
        </p:spPr>
        <p:txBody>
          <a:bodyPr wrap="none">
            <a:spAutoFit/>
          </a:bodyPr>
          <a:lstStyle/>
          <a:p>
            <a:pPr marL="285750" indent="-285750">
              <a:buFont typeface="Arial" panose="020B0604020202020204" pitchFamily="34" charset="0"/>
              <a:buChar char="•"/>
            </a:pPr>
            <a:r>
              <a:rPr lang="en-US" altLang="ko-KR" sz="2400" dirty="0"/>
              <a:t>Pedometer + Virtual Pet (Pikachu)</a:t>
            </a:r>
          </a:p>
          <a:p>
            <a:pPr marL="285750" indent="-285750">
              <a:buFont typeface="Arial" panose="020B0604020202020204" pitchFamily="34" charset="0"/>
              <a:buChar char="•"/>
            </a:pPr>
            <a:r>
              <a:rPr lang="en-US" altLang="ko-KR" sz="2400" dirty="0"/>
              <a:t>Feeding requires “physical movements”</a:t>
            </a:r>
          </a:p>
          <a:p>
            <a:pPr marL="285750" indent="-285750">
              <a:buFont typeface="Arial" panose="020B0604020202020204" pitchFamily="34" charset="0"/>
              <a:buChar char="•"/>
            </a:pPr>
            <a:r>
              <a:rPr lang="en-US" altLang="ko-KR" sz="2400" dirty="0"/>
              <a:t>Making users to move more! (walk, run, jump)</a:t>
            </a:r>
            <a:endParaRPr lang="ko-KR" altLang="en-US" sz="2400" dirty="0"/>
          </a:p>
        </p:txBody>
      </p:sp>
    </p:spTree>
    <p:extLst>
      <p:ext uri="{BB962C8B-B14F-4D97-AF65-F5344CB8AC3E}">
        <p14:creationId xmlns:p14="http://schemas.microsoft.com/office/powerpoint/2010/main" val="2301713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3871FC1-731E-4EB9-95F3-9438DAF3D5D6}"/>
              </a:ext>
            </a:extLst>
          </p:cNvPr>
          <p:cNvSpPr>
            <a:spLocks noGrp="1"/>
          </p:cNvSpPr>
          <p:nvPr>
            <p:ph type="title"/>
          </p:nvPr>
        </p:nvSpPr>
        <p:spPr/>
        <p:txBody>
          <a:bodyPr>
            <a:normAutofit/>
          </a:bodyPr>
          <a:lstStyle/>
          <a:p>
            <a:r>
              <a:rPr lang="en-US" altLang="ko-KR" sz="4000" dirty="0"/>
              <a:t>“Baby Think it Over” Infant Simulator</a:t>
            </a:r>
            <a:endParaRPr lang="ko-KR" altLang="en-US" sz="4000" dirty="0"/>
          </a:p>
        </p:txBody>
      </p:sp>
      <p:sp>
        <p:nvSpPr>
          <p:cNvPr id="3" name="내용 개체 틀 2">
            <a:extLst>
              <a:ext uri="{FF2B5EF4-FFF2-40B4-BE49-F238E27FC236}">
                <a16:creationId xmlns:a16="http://schemas.microsoft.com/office/drawing/2014/main" id="{B15A4D23-3480-4140-A27F-494B619317B2}"/>
              </a:ext>
            </a:extLst>
          </p:cNvPr>
          <p:cNvSpPr>
            <a:spLocks noGrp="1"/>
          </p:cNvSpPr>
          <p:nvPr>
            <p:ph idx="1"/>
          </p:nvPr>
        </p:nvSpPr>
        <p:spPr>
          <a:xfrm>
            <a:off x="1187450" y="4577292"/>
            <a:ext cx="6678083" cy="1721908"/>
          </a:xfrm>
        </p:spPr>
        <p:txBody>
          <a:bodyPr>
            <a:normAutofit lnSpcReduction="10000"/>
          </a:bodyPr>
          <a:lstStyle/>
          <a:p>
            <a:r>
              <a:rPr lang="en-US" altLang="ko-KR" dirty="0"/>
              <a:t>Tool – Tracking user behaviors </a:t>
            </a:r>
          </a:p>
          <a:p>
            <a:r>
              <a:rPr lang="en-US" altLang="ko-KR" dirty="0"/>
              <a:t>Medium – Simulating real-world contexts (i.e., baby caring) </a:t>
            </a:r>
          </a:p>
          <a:p>
            <a:r>
              <a:rPr lang="en-US" altLang="ko-KR" dirty="0"/>
              <a:t>Social Actor – Robot as a real baby to care </a:t>
            </a:r>
            <a:endParaRPr lang="ko-KR" altLang="en-US" dirty="0"/>
          </a:p>
        </p:txBody>
      </p:sp>
      <p:sp>
        <p:nvSpPr>
          <p:cNvPr id="5" name="직사각형 4">
            <a:extLst>
              <a:ext uri="{FF2B5EF4-FFF2-40B4-BE49-F238E27FC236}">
                <a16:creationId xmlns:a16="http://schemas.microsoft.com/office/drawing/2014/main" id="{9190678D-915B-4C76-BD5A-3F2E488520D4}"/>
              </a:ext>
            </a:extLst>
          </p:cNvPr>
          <p:cNvSpPr/>
          <p:nvPr/>
        </p:nvSpPr>
        <p:spPr>
          <a:xfrm>
            <a:off x="3378200" y="2078817"/>
            <a:ext cx="4685642" cy="1015663"/>
          </a:xfrm>
          <a:prstGeom prst="rect">
            <a:avLst/>
          </a:prstGeom>
        </p:spPr>
        <p:txBody>
          <a:bodyPr wrap="square">
            <a:spAutoFit/>
          </a:bodyPr>
          <a:lstStyle/>
          <a:p>
            <a:pPr marL="285750" indent="-285750">
              <a:buFont typeface="Arial" panose="020B0604020202020204" pitchFamily="34" charset="0"/>
              <a:buChar char="•"/>
            </a:pPr>
            <a:r>
              <a:rPr lang="en-US" altLang="ko-KR" sz="2000" dirty="0"/>
              <a:t>Helps teenage girls understand how much attention a baby requires</a:t>
            </a:r>
          </a:p>
          <a:p>
            <a:pPr marL="285750" indent="-285750">
              <a:buFont typeface="Arial" panose="020B0604020202020204" pitchFamily="34" charset="0"/>
              <a:buChar char="•"/>
            </a:pPr>
            <a:r>
              <a:rPr lang="en-US" altLang="ko-KR" sz="2000" dirty="0"/>
              <a:t>Used as part of many school programs</a:t>
            </a:r>
          </a:p>
        </p:txBody>
      </p:sp>
      <p:grpSp>
        <p:nvGrpSpPr>
          <p:cNvPr id="6" name="Group 3">
            <a:extLst>
              <a:ext uri="{FF2B5EF4-FFF2-40B4-BE49-F238E27FC236}">
                <a16:creationId xmlns:a16="http://schemas.microsoft.com/office/drawing/2014/main" id="{076B1F52-210F-4334-B550-58230199C486}"/>
              </a:ext>
            </a:extLst>
          </p:cNvPr>
          <p:cNvGrpSpPr/>
          <p:nvPr/>
        </p:nvGrpSpPr>
        <p:grpSpPr>
          <a:xfrm>
            <a:off x="628650" y="1885404"/>
            <a:ext cx="2588743" cy="1710266"/>
            <a:chOff x="4114800" y="1981200"/>
            <a:chExt cx="3344862" cy="2209800"/>
          </a:xfrm>
        </p:grpSpPr>
        <p:pic>
          <p:nvPicPr>
            <p:cNvPr id="7" name="Picture 8">
              <a:extLst>
                <a:ext uri="{FF2B5EF4-FFF2-40B4-BE49-F238E27FC236}">
                  <a16:creationId xmlns:a16="http://schemas.microsoft.com/office/drawing/2014/main" id="{DD96EFAF-C94C-447B-A163-352DC508840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14800" y="1981200"/>
              <a:ext cx="1657350" cy="2209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9">
              <a:extLst>
                <a:ext uri="{FF2B5EF4-FFF2-40B4-BE49-F238E27FC236}">
                  <a16:creationId xmlns:a16="http://schemas.microsoft.com/office/drawing/2014/main" id="{71CAD8EB-C767-4509-BBD2-3EF7F388A62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72150" y="1981200"/>
              <a:ext cx="1687512" cy="2209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1492119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ko-KR" dirty="0"/>
              <a:t>Data-driven In-Situ Intervention</a:t>
            </a:r>
            <a:endParaRPr lang="ko-KR" altLang="en-US" dirty="0"/>
          </a:p>
        </p:txBody>
      </p:sp>
      <p:grpSp>
        <p:nvGrpSpPr>
          <p:cNvPr id="4" name="Group 3"/>
          <p:cNvGrpSpPr/>
          <p:nvPr/>
        </p:nvGrpSpPr>
        <p:grpSpPr>
          <a:xfrm>
            <a:off x="503370" y="2130883"/>
            <a:ext cx="8293018" cy="1443910"/>
            <a:chOff x="1114761" y="1966635"/>
            <a:chExt cx="6505916" cy="1132755"/>
          </a:xfrm>
        </p:grpSpPr>
        <p:sp>
          <p:nvSpPr>
            <p:cNvPr id="17" name="Google Shape;95;p18"/>
            <p:cNvSpPr/>
            <p:nvPr/>
          </p:nvSpPr>
          <p:spPr>
            <a:xfrm>
              <a:off x="1114761" y="1966635"/>
              <a:ext cx="1884000" cy="4428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ko" sz="1600" b="1" dirty="0">
                  <a:latin typeface="+mj-lt"/>
                  <a:ea typeface="NanumGothic"/>
                  <a:cs typeface="NanumGothic"/>
                  <a:sym typeface="Nanum Gothic"/>
                </a:rPr>
                <a:t>Sense</a:t>
              </a:r>
              <a:br>
                <a:rPr lang="ko" sz="1050" dirty="0">
                  <a:latin typeface="+mj-lt"/>
                  <a:ea typeface="NanumGothic"/>
                  <a:cs typeface="NanumGothic"/>
                  <a:sym typeface="Nanum Gothic"/>
                </a:rPr>
              </a:br>
              <a:r>
                <a:rPr lang="en-US" altLang="ko" sz="1050" dirty="0">
                  <a:latin typeface="+mj-lt"/>
                  <a:ea typeface="NanumGothic"/>
                  <a:cs typeface="NanumGothic"/>
                  <a:sym typeface="Nanum Gothic"/>
                </a:rPr>
                <a:t>Mobile/Wearable Sensor Data</a:t>
              </a:r>
              <a:endParaRPr sz="1050" dirty="0">
                <a:latin typeface="+mj-lt"/>
                <a:ea typeface="NanumGothic"/>
                <a:cs typeface="NanumGothic"/>
                <a:sym typeface="Nanum Gothic"/>
              </a:endParaRPr>
            </a:p>
          </p:txBody>
        </p:sp>
        <p:sp>
          <p:nvSpPr>
            <p:cNvPr id="18" name="Google Shape;96;p18"/>
            <p:cNvSpPr/>
            <p:nvPr/>
          </p:nvSpPr>
          <p:spPr>
            <a:xfrm>
              <a:off x="3406147" y="1966635"/>
              <a:ext cx="1884000" cy="4428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ko" sz="1600" b="1" dirty="0">
                  <a:latin typeface="+mj-lt"/>
                  <a:ea typeface="NanumGothic"/>
                  <a:cs typeface="NanumGothic"/>
                  <a:sym typeface="Nanum Gothic"/>
                </a:rPr>
                <a:t>Analyze</a:t>
              </a:r>
              <a:r>
                <a:rPr lang="en-US" altLang="ko" sz="1600" b="1" dirty="0">
                  <a:latin typeface="+mj-lt"/>
                  <a:ea typeface="NanumGothic"/>
                  <a:cs typeface="NanumGothic"/>
                  <a:sym typeface="Nanum Gothic"/>
                </a:rPr>
                <a:t> &amp; Learn</a:t>
              </a:r>
              <a:br>
                <a:rPr lang="ko" sz="1050" dirty="0">
                  <a:latin typeface="+mj-lt"/>
                  <a:ea typeface="NanumGothic"/>
                  <a:cs typeface="NanumGothic"/>
                  <a:sym typeface="Nanum Gothic"/>
                </a:rPr>
              </a:br>
              <a:r>
                <a:rPr lang="en-US" altLang="ko" sz="1050" dirty="0">
                  <a:latin typeface="+mj-lt"/>
                  <a:ea typeface="NanumGothic"/>
                  <a:cs typeface="NanumGothic"/>
                  <a:sym typeface="Nanum Gothic"/>
                </a:rPr>
                <a:t>Data Processing &amp; Machine Learning</a:t>
              </a:r>
              <a:endParaRPr sz="1050" dirty="0">
                <a:latin typeface="+mj-lt"/>
                <a:ea typeface="NanumGothic"/>
                <a:cs typeface="NanumGothic"/>
                <a:sym typeface="Nanum Gothic"/>
              </a:endParaRPr>
            </a:p>
          </p:txBody>
        </p:sp>
        <p:sp>
          <p:nvSpPr>
            <p:cNvPr id="19" name="Google Shape;97;p18"/>
            <p:cNvSpPr/>
            <p:nvPr/>
          </p:nvSpPr>
          <p:spPr>
            <a:xfrm>
              <a:off x="5641300" y="1966635"/>
              <a:ext cx="1884000" cy="4428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ltLang="ko" sz="1600" b="1" dirty="0">
                  <a:latin typeface="+mj-lt"/>
                  <a:ea typeface="NanumGothic"/>
                  <a:cs typeface="NanumGothic"/>
                  <a:sym typeface="Nanum Gothic"/>
                </a:rPr>
                <a:t>Inform &amp; Act</a:t>
              </a:r>
              <a:br>
                <a:rPr lang="ko" sz="1050" dirty="0">
                  <a:latin typeface="+mj-lt"/>
                  <a:ea typeface="NanumGothic"/>
                  <a:cs typeface="NanumGothic"/>
                  <a:sym typeface="Nanum Gothic"/>
                </a:rPr>
              </a:br>
              <a:r>
                <a:rPr lang="en-US" altLang="ko" sz="1050" dirty="0">
                  <a:latin typeface="+mj-lt"/>
                  <a:ea typeface="NanumGothic"/>
                  <a:cs typeface="NanumGothic"/>
                  <a:sym typeface="Nanum Gothic"/>
                </a:rPr>
                <a:t>Data-driven In-situ Intervention</a:t>
              </a:r>
              <a:endParaRPr sz="1050" dirty="0">
                <a:latin typeface="+mj-lt"/>
                <a:ea typeface="NanumGothic"/>
                <a:cs typeface="NanumGothic"/>
                <a:sym typeface="Nanum Gothic"/>
              </a:endParaRPr>
            </a:p>
          </p:txBody>
        </p:sp>
        <p:cxnSp>
          <p:nvCxnSpPr>
            <p:cNvPr id="20" name="Google Shape;98;p18"/>
            <p:cNvCxnSpPr>
              <a:stCxn id="17" idx="3"/>
              <a:endCxn id="18" idx="1"/>
            </p:cNvCxnSpPr>
            <p:nvPr/>
          </p:nvCxnSpPr>
          <p:spPr>
            <a:xfrm>
              <a:off x="2998761" y="2188035"/>
              <a:ext cx="407400" cy="0"/>
            </a:xfrm>
            <a:prstGeom prst="straightConnector1">
              <a:avLst/>
            </a:prstGeom>
            <a:noFill/>
            <a:ln w="9525" cap="flat" cmpd="sng">
              <a:solidFill>
                <a:schemeClr val="dk2"/>
              </a:solidFill>
              <a:prstDash val="solid"/>
              <a:round/>
              <a:headEnd type="none" w="med" len="med"/>
              <a:tailEnd type="triangle" w="med" len="med"/>
            </a:ln>
          </p:spPr>
        </p:cxnSp>
        <p:cxnSp>
          <p:nvCxnSpPr>
            <p:cNvPr id="21" name="Google Shape;99;p18"/>
            <p:cNvCxnSpPr>
              <a:stCxn id="18" idx="3"/>
              <a:endCxn id="19" idx="1"/>
            </p:cNvCxnSpPr>
            <p:nvPr/>
          </p:nvCxnSpPr>
          <p:spPr>
            <a:xfrm>
              <a:off x="5290147" y="2188035"/>
              <a:ext cx="351300" cy="0"/>
            </a:xfrm>
            <a:prstGeom prst="straightConnector1">
              <a:avLst/>
            </a:prstGeom>
            <a:noFill/>
            <a:ln w="9525" cap="flat" cmpd="sng">
              <a:solidFill>
                <a:schemeClr val="dk2"/>
              </a:solidFill>
              <a:prstDash val="solid"/>
              <a:round/>
              <a:headEnd type="none" w="med" len="med"/>
              <a:tailEnd type="triangle" w="med" len="med"/>
            </a:ln>
          </p:spPr>
        </p:cxnSp>
        <p:pic>
          <p:nvPicPr>
            <p:cNvPr id="22" name="Google Shape;100;p18"/>
            <p:cNvPicPr preferRelativeResize="0"/>
            <p:nvPr/>
          </p:nvPicPr>
          <p:blipFill rotWithShape="1">
            <a:blip r:embed="rId3">
              <a:alphaModFix/>
            </a:blip>
            <a:srcRect t="13638" b="37495"/>
            <a:stretch/>
          </p:blipFill>
          <p:spPr>
            <a:xfrm>
              <a:off x="3365822" y="2631862"/>
              <a:ext cx="962627" cy="442673"/>
            </a:xfrm>
            <a:prstGeom prst="rect">
              <a:avLst/>
            </a:prstGeom>
            <a:noFill/>
            <a:ln>
              <a:noFill/>
            </a:ln>
          </p:spPr>
        </p:pic>
        <p:pic>
          <p:nvPicPr>
            <p:cNvPr id="23" name="Google Shape;101;p18"/>
            <p:cNvPicPr preferRelativeResize="0"/>
            <p:nvPr/>
          </p:nvPicPr>
          <p:blipFill rotWithShape="1">
            <a:blip r:embed="rId3">
              <a:alphaModFix/>
            </a:blip>
            <a:srcRect t="64776" b="-3"/>
            <a:stretch/>
          </p:blipFill>
          <p:spPr>
            <a:xfrm>
              <a:off x="4250217" y="2619527"/>
              <a:ext cx="962627" cy="319108"/>
            </a:xfrm>
            <a:prstGeom prst="rect">
              <a:avLst/>
            </a:prstGeom>
            <a:noFill/>
            <a:ln>
              <a:noFill/>
            </a:ln>
          </p:spPr>
        </p:pic>
        <p:pic>
          <p:nvPicPr>
            <p:cNvPr id="24" name="Google Shape;102;p18"/>
            <p:cNvPicPr preferRelativeResize="0"/>
            <p:nvPr/>
          </p:nvPicPr>
          <p:blipFill rotWithShape="1">
            <a:blip r:embed="rId4">
              <a:alphaModFix/>
            </a:blip>
            <a:srcRect r="50000"/>
            <a:stretch/>
          </p:blipFill>
          <p:spPr>
            <a:xfrm>
              <a:off x="1528120" y="2656443"/>
              <a:ext cx="312203" cy="393507"/>
            </a:xfrm>
            <a:prstGeom prst="rect">
              <a:avLst/>
            </a:prstGeom>
            <a:noFill/>
            <a:ln>
              <a:noFill/>
            </a:ln>
          </p:spPr>
        </p:pic>
        <p:pic>
          <p:nvPicPr>
            <p:cNvPr id="25" name="Google Shape;103;p18"/>
            <p:cNvPicPr preferRelativeResize="0"/>
            <p:nvPr/>
          </p:nvPicPr>
          <p:blipFill rotWithShape="1">
            <a:blip r:embed="rId5">
              <a:alphaModFix/>
            </a:blip>
            <a:srcRect l="20829" t="5763" b="8348"/>
            <a:stretch/>
          </p:blipFill>
          <p:spPr>
            <a:xfrm>
              <a:off x="1933038" y="2619515"/>
              <a:ext cx="652341" cy="393509"/>
            </a:xfrm>
            <a:prstGeom prst="rect">
              <a:avLst/>
            </a:prstGeom>
            <a:noFill/>
            <a:ln>
              <a:noFill/>
            </a:ln>
          </p:spPr>
        </p:pic>
        <p:pic>
          <p:nvPicPr>
            <p:cNvPr id="26" name="Google Shape;104;p18"/>
            <p:cNvPicPr preferRelativeResize="0"/>
            <p:nvPr/>
          </p:nvPicPr>
          <p:blipFill>
            <a:blip r:embed="rId6">
              <a:alphaModFix/>
            </a:blip>
            <a:stretch>
              <a:fillRect/>
            </a:stretch>
          </p:blipFill>
          <p:spPr>
            <a:xfrm>
              <a:off x="5637030" y="2533151"/>
              <a:ext cx="592442" cy="566239"/>
            </a:xfrm>
            <a:prstGeom prst="rect">
              <a:avLst/>
            </a:prstGeom>
            <a:noFill/>
            <a:ln>
              <a:noFill/>
            </a:ln>
          </p:spPr>
        </p:pic>
        <p:sp>
          <p:nvSpPr>
            <p:cNvPr id="27" name="Google Shape;105;p18"/>
            <p:cNvSpPr txBox="1"/>
            <p:nvPr/>
          </p:nvSpPr>
          <p:spPr>
            <a:xfrm>
              <a:off x="6229473" y="2594847"/>
              <a:ext cx="1391204" cy="442800"/>
            </a:xfrm>
            <a:prstGeom prst="rect">
              <a:avLst/>
            </a:prstGeom>
            <a:noFill/>
            <a:ln>
              <a:noFill/>
            </a:ln>
          </p:spPr>
          <p:txBody>
            <a:bodyPr spcFirstLastPara="1" wrap="square" lIns="91425" tIns="91425" rIns="91425" bIns="91425" anchor="t" anchorCtr="0">
              <a:noAutofit/>
            </a:bodyPr>
            <a:lstStyle/>
            <a:p>
              <a:pPr marL="0" lvl="0" indent="0" algn="l" rtl="0" latinLnBrk="0">
                <a:spcBef>
                  <a:spcPts val="0"/>
                </a:spcBef>
                <a:spcAft>
                  <a:spcPts val="0"/>
                </a:spcAft>
                <a:buNone/>
              </a:pPr>
              <a:r>
                <a:rPr lang="ko" sz="900" dirty="0">
                  <a:latin typeface="+mj-lt"/>
                  <a:ea typeface="NanumGothic"/>
                  <a:cs typeface="NanumGothic"/>
                  <a:sym typeface="Nanum Gothic"/>
                </a:rPr>
                <a:t>“</a:t>
              </a:r>
              <a:r>
                <a:rPr lang="en-US" altLang="ko" sz="900" dirty="0">
                  <a:latin typeface="+mj-lt"/>
                  <a:ea typeface="NanumGothic"/>
                  <a:cs typeface="NanumGothic"/>
                  <a:sym typeface="Nanum Gothic"/>
                </a:rPr>
                <a:t>You reached your daily goal!</a:t>
              </a:r>
              <a:r>
                <a:rPr lang="ko" sz="900" dirty="0">
                  <a:latin typeface="+mj-lt"/>
                  <a:ea typeface="NanumGothic"/>
                  <a:cs typeface="NanumGothic"/>
                  <a:sym typeface="Nanum Gothic"/>
                </a:rPr>
                <a:t>”</a:t>
              </a:r>
              <a:endParaRPr lang="en-US" altLang="ko" sz="900" dirty="0">
                <a:latin typeface="+mj-lt"/>
                <a:ea typeface="NanumGothic"/>
                <a:cs typeface="NanumGothic"/>
                <a:sym typeface="Nanum Gothic"/>
              </a:endParaRPr>
            </a:p>
            <a:p>
              <a:pPr latinLnBrk="0"/>
              <a:r>
                <a:rPr lang="en-US" altLang="ko" sz="900" dirty="0">
                  <a:ea typeface="NanumGothic"/>
                  <a:cs typeface="NanumGothic"/>
                  <a:sym typeface="Nanum Gothic"/>
                </a:rPr>
                <a:t>“If you don’t feel good ow, please do this exercise”</a:t>
              </a:r>
              <a:endParaRPr lang="en-US" sz="900" dirty="0">
                <a:ea typeface="NanumGothic"/>
                <a:cs typeface="NanumGothic"/>
                <a:sym typeface="Nanum Gothic"/>
              </a:endParaRPr>
            </a:p>
            <a:p>
              <a:pPr marL="0" lvl="0" indent="0" algn="l" rtl="0" latinLnBrk="0">
                <a:spcBef>
                  <a:spcPts val="0"/>
                </a:spcBef>
                <a:spcAft>
                  <a:spcPts val="0"/>
                </a:spcAft>
                <a:buNone/>
              </a:pPr>
              <a:endParaRPr sz="900" dirty="0">
                <a:latin typeface="+mj-lt"/>
                <a:ea typeface="NanumGothic"/>
                <a:cs typeface="NanumGothic"/>
                <a:sym typeface="Nanum Gothic"/>
              </a:endParaRPr>
            </a:p>
          </p:txBody>
        </p:sp>
      </p:grpSp>
      <p:grpSp>
        <p:nvGrpSpPr>
          <p:cNvPr id="3" name="Group 2"/>
          <p:cNvGrpSpPr/>
          <p:nvPr/>
        </p:nvGrpSpPr>
        <p:grpSpPr>
          <a:xfrm>
            <a:off x="1546418" y="4014987"/>
            <a:ext cx="5960029" cy="2537203"/>
            <a:chOff x="979621" y="2254997"/>
            <a:chExt cx="3927684" cy="2067749"/>
          </a:xfrm>
        </p:grpSpPr>
        <p:sp>
          <p:nvSpPr>
            <p:cNvPr id="29" name="Rectangle 28"/>
            <p:cNvSpPr/>
            <p:nvPr/>
          </p:nvSpPr>
          <p:spPr>
            <a:xfrm>
              <a:off x="979621" y="3796005"/>
              <a:ext cx="3927684" cy="526741"/>
            </a:xfrm>
            <a:prstGeom prst="rect">
              <a:avLst/>
            </a:prstGeom>
          </p:spPr>
          <p:txBody>
            <a:bodyPr wrap="square">
              <a:spAutoFit/>
            </a:bodyPr>
            <a:lstStyle/>
            <a:p>
              <a:pPr algn="ctr"/>
              <a:r>
                <a:rPr lang="en-US" altLang="ko-KR" b="1" dirty="0"/>
                <a:t>Personalized just-in-time intervention </a:t>
              </a:r>
            </a:p>
            <a:p>
              <a:pPr algn="ctr"/>
              <a:r>
                <a:rPr lang="en-US" altLang="ko-KR" b="1" dirty="0"/>
                <a:t>(e.g., Ginger.io)</a:t>
              </a:r>
              <a:endParaRPr lang="ko-KR" altLang="en-US" b="1" dirty="0"/>
            </a:p>
          </p:txBody>
        </p:sp>
        <p:pic>
          <p:nvPicPr>
            <p:cNvPr id="30" name="Picture 29"/>
            <p:cNvPicPr>
              <a:picLocks noChangeAspect="1"/>
            </p:cNvPicPr>
            <p:nvPr/>
          </p:nvPicPr>
          <p:blipFill>
            <a:blip r:embed="rId7"/>
            <a:stretch>
              <a:fillRect/>
            </a:stretch>
          </p:blipFill>
          <p:spPr>
            <a:xfrm>
              <a:off x="1419070" y="2254997"/>
              <a:ext cx="2499252" cy="1478216"/>
            </a:xfrm>
            <a:prstGeom prst="rect">
              <a:avLst/>
            </a:prstGeom>
          </p:spPr>
        </p:pic>
      </p:grpSp>
    </p:spTree>
    <p:extLst>
      <p:ext uri="{BB962C8B-B14F-4D97-AF65-F5344CB8AC3E}">
        <p14:creationId xmlns:p14="http://schemas.microsoft.com/office/powerpoint/2010/main" val="48498636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9241829-1E2C-46BD-AB40-1D1B2470C911}"/>
              </a:ext>
            </a:extLst>
          </p:cNvPr>
          <p:cNvSpPr>
            <a:spLocks noGrp="1"/>
          </p:cNvSpPr>
          <p:nvPr>
            <p:ph type="title"/>
          </p:nvPr>
        </p:nvSpPr>
        <p:spPr>
          <a:xfrm>
            <a:off x="547730" y="328648"/>
            <a:ext cx="7886700" cy="476446"/>
          </a:xfrm>
        </p:spPr>
        <p:txBody>
          <a:bodyPr>
            <a:normAutofit fontScale="90000"/>
          </a:bodyPr>
          <a:lstStyle/>
          <a:p>
            <a:r>
              <a:rPr lang="en-US" altLang="ko-KR" b="1" dirty="0"/>
              <a:t>Discussion</a:t>
            </a:r>
            <a:endParaRPr lang="ko-KR" altLang="en-US" b="1" dirty="0"/>
          </a:p>
        </p:txBody>
      </p:sp>
      <p:sp>
        <p:nvSpPr>
          <p:cNvPr id="3" name="내용 개체 틀 2">
            <a:extLst>
              <a:ext uri="{FF2B5EF4-FFF2-40B4-BE49-F238E27FC236}">
                <a16:creationId xmlns:a16="http://schemas.microsoft.com/office/drawing/2014/main" id="{2EF5B0FD-F4CF-4172-9E9F-0B00F675F7B2}"/>
              </a:ext>
            </a:extLst>
          </p:cNvPr>
          <p:cNvSpPr>
            <a:spLocks noGrp="1"/>
          </p:cNvSpPr>
          <p:nvPr>
            <p:ph idx="1"/>
          </p:nvPr>
        </p:nvSpPr>
        <p:spPr>
          <a:xfrm>
            <a:off x="547730" y="1081158"/>
            <a:ext cx="7886700" cy="4351338"/>
          </a:xfrm>
        </p:spPr>
        <p:txBody>
          <a:bodyPr>
            <a:normAutofit/>
          </a:bodyPr>
          <a:lstStyle/>
          <a:p>
            <a:r>
              <a:rPr lang="en-US" altLang="ko-KR" sz="2400" dirty="0"/>
              <a:t>Select one “persuasive” (+contextual) computing service</a:t>
            </a:r>
          </a:p>
          <a:p>
            <a:pPr lvl="1"/>
            <a:r>
              <a:rPr lang="en-US" altLang="ko-KR" sz="2000" dirty="0"/>
              <a:t>You can choose any service that you know of </a:t>
            </a:r>
          </a:p>
          <a:p>
            <a:pPr lvl="1"/>
            <a:r>
              <a:rPr lang="en-US" altLang="ko-KR" sz="2000" dirty="0"/>
              <a:t>Pick a service/app/product that has some interesting points to discuss (from the perspective of “functional triads”) </a:t>
            </a:r>
          </a:p>
          <a:p>
            <a:r>
              <a:rPr lang="en-US" altLang="ko-KR" sz="2400" dirty="0"/>
              <a:t>Analyze: context sensing + functional triads </a:t>
            </a:r>
          </a:p>
          <a:p>
            <a:pPr lvl="1"/>
            <a:r>
              <a:rPr lang="en-US" altLang="ko-KR" sz="2000" dirty="0"/>
              <a:t>What kinds of context sensing does it offer?</a:t>
            </a:r>
          </a:p>
          <a:p>
            <a:pPr lvl="1"/>
            <a:r>
              <a:rPr lang="en-US" altLang="ko-KR" sz="2000" dirty="0"/>
              <a:t>How is it related to each of functional triads?</a:t>
            </a:r>
          </a:p>
        </p:txBody>
      </p:sp>
      <p:grpSp>
        <p:nvGrpSpPr>
          <p:cNvPr id="16" name="그룹 15">
            <a:extLst>
              <a:ext uri="{FF2B5EF4-FFF2-40B4-BE49-F238E27FC236}">
                <a16:creationId xmlns:a16="http://schemas.microsoft.com/office/drawing/2014/main" id="{5A7CA45A-0BEA-4043-9CAA-B9A6431055B4}"/>
              </a:ext>
            </a:extLst>
          </p:cNvPr>
          <p:cNvGrpSpPr/>
          <p:nvPr/>
        </p:nvGrpSpPr>
        <p:grpSpPr>
          <a:xfrm>
            <a:off x="1083575" y="4089071"/>
            <a:ext cx="7120625" cy="2440281"/>
            <a:chOff x="499375" y="3907449"/>
            <a:chExt cx="8047040" cy="2757769"/>
          </a:xfrm>
        </p:grpSpPr>
        <p:pic>
          <p:nvPicPr>
            <p:cNvPr id="9" name="Picture 2" descr="http://www.affectivedesign.org/wp-content/images/functional_triad2.jpg">
              <a:extLst>
                <a:ext uri="{FF2B5EF4-FFF2-40B4-BE49-F238E27FC236}">
                  <a16:creationId xmlns:a16="http://schemas.microsoft.com/office/drawing/2014/main" id="{7727E60F-C918-4347-A672-DCD1D85D388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9899"/>
            <a:stretch/>
          </p:blipFill>
          <p:spPr bwMode="auto">
            <a:xfrm>
              <a:off x="3899447" y="3907449"/>
              <a:ext cx="4646968" cy="2326091"/>
            </a:xfrm>
            <a:prstGeom prst="rect">
              <a:avLst/>
            </a:prstGeom>
            <a:noFill/>
            <a:extLst>
              <a:ext uri="{909E8E84-426E-40DD-AFC4-6F175D3DCCD1}">
                <a14:hiddenFill xmlns:a14="http://schemas.microsoft.com/office/drawing/2010/main">
                  <a:solidFill>
                    <a:srgbClr val="FFFFFF"/>
                  </a:solidFill>
                </a14:hiddenFill>
              </a:ext>
            </a:extLst>
          </p:spPr>
        </p:pic>
        <p:grpSp>
          <p:nvGrpSpPr>
            <p:cNvPr id="7" name="그룹 6">
              <a:extLst>
                <a:ext uri="{FF2B5EF4-FFF2-40B4-BE49-F238E27FC236}">
                  <a16:creationId xmlns:a16="http://schemas.microsoft.com/office/drawing/2014/main" id="{AF2174C1-DF7B-4DE6-95A6-B83A13E8A664}"/>
                </a:ext>
              </a:extLst>
            </p:cNvPr>
            <p:cNvGrpSpPr/>
            <p:nvPr/>
          </p:nvGrpSpPr>
          <p:grpSpPr>
            <a:xfrm>
              <a:off x="499375" y="3922715"/>
              <a:ext cx="3239301" cy="2295558"/>
              <a:chOff x="-1119389" y="3670451"/>
              <a:chExt cx="4155531" cy="2944852"/>
            </a:xfrm>
          </p:grpSpPr>
          <p:pic>
            <p:nvPicPr>
              <p:cNvPr id="10" name="Picture 2" descr="http://www.angelfire.com/al/pokemon2/images/ppangle.gif">
                <a:extLst>
                  <a:ext uri="{FF2B5EF4-FFF2-40B4-BE49-F238E27FC236}">
                    <a16:creationId xmlns:a16="http://schemas.microsoft.com/office/drawing/2014/main" id="{B1F725A6-C482-4197-9721-0CC46FF216E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9389" y="4415992"/>
                <a:ext cx="1340227" cy="1407241"/>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3">
                <a:extLst>
                  <a:ext uri="{FF2B5EF4-FFF2-40B4-BE49-F238E27FC236}">
                    <a16:creationId xmlns:a16="http://schemas.microsoft.com/office/drawing/2014/main" id="{00A7A4D4-201D-4949-AA56-C732D203225C}"/>
                  </a:ext>
                </a:extLst>
              </p:cNvPr>
              <p:cNvGrpSpPr/>
              <p:nvPr/>
            </p:nvGrpSpPr>
            <p:grpSpPr>
              <a:xfrm>
                <a:off x="547730" y="3670451"/>
                <a:ext cx="2284313" cy="1330150"/>
                <a:chOff x="4114800" y="1981200"/>
                <a:chExt cx="3344862" cy="2209800"/>
              </a:xfrm>
            </p:grpSpPr>
            <p:pic>
              <p:nvPicPr>
                <p:cNvPr id="12" name="Picture 8">
                  <a:extLst>
                    <a:ext uri="{FF2B5EF4-FFF2-40B4-BE49-F238E27FC236}">
                      <a16:creationId xmlns:a16="http://schemas.microsoft.com/office/drawing/2014/main" id="{76AC76E6-ED3C-46B9-8B5E-53602321A2E9}"/>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114800" y="1981200"/>
                  <a:ext cx="1657350" cy="2209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9">
                  <a:extLst>
                    <a:ext uri="{FF2B5EF4-FFF2-40B4-BE49-F238E27FC236}">
                      <a16:creationId xmlns:a16="http://schemas.microsoft.com/office/drawing/2014/main" id="{8F3DABE5-C1BE-4F8E-9998-723E7490216F}"/>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772150" y="1981200"/>
                  <a:ext cx="1687512" cy="2209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14" name="Picture 29">
                <a:extLst>
                  <a:ext uri="{FF2B5EF4-FFF2-40B4-BE49-F238E27FC236}">
                    <a16:creationId xmlns:a16="http://schemas.microsoft.com/office/drawing/2014/main" id="{EF4BC2C5-3C4B-4680-A670-D5FD76C41DFB}"/>
                  </a:ext>
                </a:extLst>
              </p:cNvPr>
              <p:cNvPicPr>
                <a:picLocks noChangeAspect="1"/>
              </p:cNvPicPr>
              <p:nvPr/>
            </p:nvPicPr>
            <p:blipFill>
              <a:blip r:embed="rId7"/>
              <a:stretch>
                <a:fillRect/>
              </a:stretch>
            </p:blipFill>
            <p:spPr>
              <a:xfrm>
                <a:off x="541103" y="5208063"/>
                <a:ext cx="2495039" cy="1407240"/>
              </a:xfrm>
              <a:prstGeom prst="rect">
                <a:avLst/>
              </a:prstGeom>
            </p:spPr>
          </p:pic>
        </p:grpSp>
        <p:sp>
          <p:nvSpPr>
            <p:cNvPr id="15" name="직사각형 14">
              <a:extLst>
                <a:ext uri="{FF2B5EF4-FFF2-40B4-BE49-F238E27FC236}">
                  <a16:creationId xmlns:a16="http://schemas.microsoft.com/office/drawing/2014/main" id="{F91BB0CA-D0E0-46A5-A1CA-FFAF34DDC78A}"/>
                </a:ext>
              </a:extLst>
            </p:cNvPr>
            <p:cNvSpPr/>
            <p:nvPr/>
          </p:nvSpPr>
          <p:spPr>
            <a:xfrm>
              <a:off x="547730" y="6295886"/>
              <a:ext cx="3142592" cy="369332"/>
            </a:xfrm>
            <a:prstGeom prst="rect">
              <a:avLst/>
            </a:prstGeom>
          </p:spPr>
          <p:txBody>
            <a:bodyPr wrap="none">
              <a:spAutoFit/>
            </a:bodyPr>
            <a:lstStyle/>
            <a:p>
              <a:r>
                <a:rPr lang="en-US" altLang="ko-KR" dirty="0"/>
                <a:t>“Persuasive” computing service</a:t>
              </a:r>
              <a:endParaRPr lang="ko-KR" altLang="en-US" dirty="0"/>
            </a:p>
          </p:txBody>
        </p:sp>
        <p:sp>
          <p:nvSpPr>
            <p:cNvPr id="17" name="직사각형 16">
              <a:extLst>
                <a:ext uri="{FF2B5EF4-FFF2-40B4-BE49-F238E27FC236}">
                  <a16:creationId xmlns:a16="http://schemas.microsoft.com/office/drawing/2014/main" id="{C3630D35-6CF2-4F91-A138-3E5EF01A0656}"/>
                </a:ext>
              </a:extLst>
            </p:cNvPr>
            <p:cNvSpPr/>
            <p:nvPr/>
          </p:nvSpPr>
          <p:spPr>
            <a:xfrm>
              <a:off x="5176880" y="6295886"/>
              <a:ext cx="1806905" cy="369332"/>
            </a:xfrm>
            <a:prstGeom prst="rect">
              <a:avLst/>
            </a:prstGeom>
          </p:spPr>
          <p:txBody>
            <a:bodyPr wrap="none">
              <a:spAutoFit/>
            </a:bodyPr>
            <a:lstStyle/>
            <a:p>
              <a:r>
                <a:rPr lang="en-US" altLang="ko-KR" dirty="0"/>
                <a:t>Functional triads </a:t>
              </a:r>
              <a:endParaRPr lang="ko-KR" altLang="en-US" dirty="0"/>
            </a:p>
          </p:txBody>
        </p:sp>
      </p:grpSp>
    </p:spTree>
    <p:extLst>
      <p:ext uri="{BB962C8B-B14F-4D97-AF65-F5344CB8AC3E}">
        <p14:creationId xmlns:p14="http://schemas.microsoft.com/office/powerpoint/2010/main" val="95817263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Errors</a:t>
            </a:r>
          </a:p>
        </p:txBody>
      </p:sp>
      <p:sp>
        <p:nvSpPr>
          <p:cNvPr id="3" name="Content Placeholder 2"/>
          <p:cNvSpPr>
            <a:spLocks noGrp="1"/>
          </p:cNvSpPr>
          <p:nvPr>
            <p:ph idx="1"/>
          </p:nvPr>
        </p:nvSpPr>
        <p:spPr>
          <a:xfrm>
            <a:off x="457200" y="1600200"/>
            <a:ext cx="5943600" cy="4525963"/>
          </a:xfrm>
        </p:spPr>
        <p:txBody>
          <a:bodyPr>
            <a:normAutofit fontScale="92500"/>
          </a:bodyPr>
          <a:lstStyle/>
          <a:p>
            <a:pPr latinLnBrk="0"/>
            <a:r>
              <a:rPr lang="en-US" sz="2400" dirty="0"/>
              <a:t>When the system does the wrong thing</a:t>
            </a:r>
          </a:p>
          <a:p>
            <a:pPr lvl="1" latinLnBrk="0"/>
            <a:r>
              <a:rPr lang="en-US" sz="2000" dirty="0"/>
              <a:t>Automatically locking car doors</a:t>
            </a:r>
          </a:p>
          <a:p>
            <a:pPr lvl="1" latinLnBrk="0"/>
            <a:r>
              <a:rPr lang="en-US" sz="2000" dirty="0"/>
              <a:t>Screen saver during presentation</a:t>
            </a:r>
          </a:p>
          <a:p>
            <a:pPr lvl="1" latinLnBrk="0"/>
            <a:r>
              <a:rPr lang="en-US" sz="2000" dirty="0"/>
              <a:t>Microphone amplifying a whisper</a:t>
            </a:r>
          </a:p>
          <a:p>
            <a:pPr latinLnBrk="0"/>
            <a:endParaRPr lang="en-US" sz="2400" dirty="0"/>
          </a:p>
          <a:p>
            <a:pPr latinLnBrk="0"/>
            <a:r>
              <a:rPr lang="en-US" sz="2400" dirty="0"/>
              <a:t>False positives vs. false negatives</a:t>
            </a:r>
          </a:p>
          <a:p>
            <a:pPr lvl="1" latinLnBrk="0"/>
            <a:r>
              <a:rPr lang="en-US" sz="2000" dirty="0"/>
              <a:t>Application requirement dependent: e.g., machine fault detection (false negative must be minimized)</a:t>
            </a:r>
          </a:p>
          <a:p>
            <a:pPr latinLnBrk="0"/>
            <a:endParaRPr lang="en-US" sz="2400" dirty="0"/>
          </a:p>
          <a:p>
            <a:pPr latinLnBrk="0"/>
            <a:r>
              <a:rPr lang="en-US" sz="2400" dirty="0"/>
              <a:t>Whose fault: System vs. User? </a:t>
            </a:r>
          </a:p>
          <a:p>
            <a:pPr latinLnBrk="0"/>
            <a:endParaRPr lang="en-US" sz="2400" dirty="0"/>
          </a:p>
          <a:p>
            <a:pPr latinLnBrk="0"/>
            <a:r>
              <a:rPr lang="en-US" sz="2400" dirty="0"/>
              <a:t>How to get over such errors? </a:t>
            </a:r>
          </a:p>
          <a:p>
            <a:pPr latinLnBrk="0"/>
            <a:endParaRPr lang="en-US" sz="2400" dirty="0"/>
          </a:p>
        </p:txBody>
      </p:sp>
      <p:pic>
        <p:nvPicPr>
          <p:cNvPr id="7171" name="Picture 3"/>
          <p:cNvPicPr>
            <a:picLocks noChangeAspect="1" noChangeArrowheads="1"/>
          </p:cNvPicPr>
          <p:nvPr/>
        </p:nvPicPr>
        <p:blipFill>
          <a:blip r:embed="rId3"/>
          <a:srcRect/>
          <a:stretch>
            <a:fillRect/>
          </a:stretch>
        </p:blipFill>
        <p:spPr bwMode="auto">
          <a:xfrm>
            <a:off x="6477000" y="1981200"/>
            <a:ext cx="2079546" cy="3124200"/>
          </a:xfrm>
          <a:prstGeom prst="rect">
            <a:avLst/>
          </a:prstGeom>
          <a:noFill/>
          <a:ln w="9525">
            <a:noFill/>
            <a:miter lim="800000"/>
            <a:headEnd/>
            <a:tailEnd/>
          </a:ln>
          <a:effectLst/>
        </p:spPr>
      </p:pic>
    </p:spTree>
    <p:extLst>
      <p:ext uri="{BB962C8B-B14F-4D97-AF65-F5344CB8AC3E}">
        <p14:creationId xmlns:p14="http://schemas.microsoft.com/office/powerpoint/2010/main" val="15301285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atinLnBrk="0"/>
            <a:r>
              <a:rPr lang="en-US" dirty="0"/>
              <a:t>Context-aware Computing</a:t>
            </a:r>
          </a:p>
        </p:txBody>
      </p:sp>
      <p:sp>
        <p:nvSpPr>
          <p:cNvPr id="3" name="Content Placeholder 2"/>
          <p:cNvSpPr>
            <a:spLocks noGrp="1"/>
          </p:cNvSpPr>
          <p:nvPr>
            <p:ph idx="1"/>
          </p:nvPr>
        </p:nvSpPr>
        <p:spPr/>
        <p:txBody>
          <a:bodyPr>
            <a:normAutofit/>
          </a:bodyPr>
          <a:lstStyle/>
          <a:p>
            <a:r>
              <a:rPr lang="en-US" dirty="0"/>
              <a:t>Contextual and Social User Experience</a:t>
            </a:r>
          </a:p>
        </p:txBody>
      </p:sp>
      <p:sp>
        <p:nvSpPr>
          <p:cNvPr id="4" name="Rectangle 3"/>
          <p:cNvSpPr/>
          <p:nvPr/>
        </p:nvSpPr>
        <p:spPr>
          <a:xfrm>
            <a:off x="14514" y="6524823"/>
            <a:ext cx="9144000" cy="307777"/>
          </a:xfrm>
          <a:prstGeom prst="rect">
            <a:avLst/>
          </a:prstGeom>
        </p:spPr>
        <p:txBody>
          <a:bodyPr wrap="square">
            <a:spAutoFit/>
          </a:bodyPr>
          <a:lstStyle/>
          <a:p>
            <a:r>
              <a:rPr lang="en-US" sz="1400" dirty="0">
                <a:hlinkClick r:id="rId3"/>
              </a:rPr>
              <a:t>http://images.anandtech.com/reviews/tradeshows/2010/IDF/Day3/DSC_8932.jpg</a:t>
            </a:r>
            <a:r>
              <a:rPr lang="en-US" sz="1400" dirty="0"/>
              <a:t> </a:t>
            </a:r>
          </a:p>
        </p:txBody>
      </p:sp>
      <p:pic>
        <p:nvPicPr>
          <p:cNvPr id="3074" name="Picture 2" descr="http://images.anandtech.com/reviews/tradeshows/2010/IDF/Day3/DSC_8932.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47800" y="2286000"/>
            <a:ext cx="6120000" cy="388620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666871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Human in the loop</a:t>
            </a:r>
          </a:p>
        </p:txBody>
      </p:sp>
      <p:sp>
        <p:nvSpPr>
          <p:cNvPr id="3" name="Content Placeholder 2"/>
          <p:cNvSpPr>
            <a:spLocks noGrp="1"/>
          </p:cNvSpPr>
          <p:nvPr>
            <p:ph idx="1"/>
          </p:nvPr>
        </p:nvSpPr>
        <p:spPr>
          <a:xfrm>
            <a:off x="457200" y="1600200"/>
            <a:ext cx="6858000" cy="4525963"/>
          </a:xfrm>
        </p:spPr>
        <p:txBody>
          <a:bodyPr>
            <a:normAutofit fontScale="92500" lnSpcReduction="10000"/>
          </a:bodyPr>
          <a:lstStyle/>
          <a:p>
            <a:pPr latinLnBrk="0"/>
            <a:r>
              <a:rPr lang="en-US" dirty="0"/>
              <a:t>Context data must be coupled with the ability to interpret it, but computers are bad at common sense</a:t>
            </a:r>
          </a:p>
          <a:p>
            <a:pPr latinLnBrk="0"/>
            <a:r>
              <a:rPr lang="en-US" dirty="0"/>
              <a:t>Having more rules makes the system more complicated; doesn’t solve the fundamental problem</a:t>
            </a:r>
          </a:p>
          <a:p>
            <a:pPr latinLnBrk="0"/>
            <a:r>
              <a:rPr lang="en-US" dirty="0"/>
              <a:t>Human in the loop</a:t>
            </a:r>
          </a:p>
          <a:p>
            <a:pPr lvl="1" latinLnBrk="0"/>
            <a:r>
              <a:rPr lang="en-US" dirty="0"/>
              <a:t>Computers can detect, aggregate, and portray information</a:t>
            </a:r>
          </a:p>
          <a:p>
            <a:pPr lvl="1" latinLnBrk="0"/>
            <a:r>
              <a:rPr lang="en-US" dirty="0"/>
              <a:t>Allow human users to interpret and act on it</a:t>
            </a:r>
          </a:p>
          <a:p>
            <a:pPr lvl="1" latinLnBrk="0"/>
            <a:r>
              <a:rPr lang="en-US" dirty="0"/>
              <a:t>Human-AI interaction: query, machine feedback, interpretability</a:t>
            </a:r>
          </a:p>
        </p:txBody>
      </p:sp>
      <p:pic>
        <p:nvPicPr>
          <p:cNvPr id="8194" name="Picture 2"/>
          <p:cNvPicPr>
            <a:picLocks noChangeAspect="1" noChangeArrowheads="1"/>
          </p:cNvPicPr>
          <p:nvPr/>
        </p:nvPicPr>
        <p:blipFill>
          <a:blip r:embed="rId3" cstate="print"/>
          <a:srcRect/>
          <a:stretch>
            <a:fillRect/>
          </a:stretch>
        </p:blipFill>
        <p:spPr bwMode="auto">
          <a:xfrm>
            <a:off x="7162800" y="1600200"/>
            <a:ext cx="1733550" cy="2184000"/>
          </a:xfrm>
          <a:prstGeom prst="rect">
            <a:avLst/>
          </a:prstGeom>
          <a:noFill/>
          <a:ln w="9525">
            <a:noFill/>
            <a:miter lim="800000"/>
            <a:headEnd/>
            <a:tailEnd/>
          </a:ln>
          <a:effectLst/>
        </p:spPr>
      </p:pic>
      <p:sp>
        <p:nvSpPr>
          <p:cNvPr id="4" name="TextBox 3"/>
          <p:cNvSpPr txBox="1"/>
          <p:nvPr/>
        </p:nvSpPr>
        <p:spPr>
          <a:xfrm>
            <a:off x="3352800" y="6119336"/>
            <a:ext cx="5303227" cy="523220"/>
          </a:xfrm>
          <a:prstGeom prst="rect">
            <a:avLst/>
          </a:prstGeom>
          <a:noFill/>
        </p:spPr>
        <p:txBody>
          <a:bodyPr wrap="square" rtlCol="0">
            <a:spAutoFit/>
          </a:bodyPr>
          <a:lstStyle/>
          <a:p>
            <a:pPr algn="r" latinLnBrk="0"/>
            <a:r>
              <a:rPr lang="en-US" sz="1400" dirty="0" err="1"/>
              <a:t>Dellermann</a:t>
            </a:r>
            <a:r>
              <a:rPr lang="en-US" sz="1400" dirty="0"/>
              <a:t> et al., (2019) The Future of Human-AI Collaboration: A Taxonomy of Design Knowledge for Hybrid Intelligence Systems. HICSS  </a:t>
            </a:r>
          </a:p>
        </p:txBody>
      </p:sp>
    </p:spTree>
    <p:extLst>
      <p:ext uri="{BB962C8B-B14F-4D97-AF65-F5344CB8AC3E}">
        <p14:creationId xmlns:p14="http://schemas.microsoft.com/office/powerpoint/2010/main" val="423640781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557741"/>
          </a:xfrm>
        </p:spPr>
        <p:txBody>
          <a:bodyPr>
            <a:normAutofit fontScale="90000"/>
          </a:bodyPr>
          <a:lstStyle/>
          <a:p>
            <a:r>
              <a:rPr lang="en-US" altLang="ko-KR" dirty="0"/>
              <a:t>Summary</a:t>
            </a:r>
            <a:endParaRPr lang="ko-KR" altLang="en-US" dirty="0"/>
          </a:p>
        </p:txBody>
      </p:sp>
      <p:sp>
        <p:nvSpPr>
          <p:cNvPr id="3" name="Content Placeholder 2"/>
          <p:cNvSpPr>
            <a:spLocks noGrp="1"/>
          </p:cNvSpPr>
          <p:nvPr>
            <p:ph idx="1"/>
          </p:nvPr>
        </p:nvSpPr>
        <p:spPr>
          <a:xfrm>
            <a:off x="628650" y="1202267"/>
            <a:ext cx="7886700" cy="5152496"/>
          </a:xfrm>
        </p:spPr>
        <p:txBody>
          <a:bodyPr>
            <a:normAutofit lnSpcReduction="10000"/>
          </a:bodyPr>
          <a:lstStyle/>
          <a:p>
            <a:r>
              <a:rPr lang="en-US" altLang="ko-KR" sz="2400" dirty="0"/>
              <a:t>What is context?</a:t>
            </a:r>
          </a:p>
          <a:p>
            <a:r>
              <a:rPr lang="en-US" altLang="ko-KR" sz="2400" dirty="0"/>
              <a:t>Acquiring context</a:t>
            </a:r>
          </a:p>
          <a:p>
            <a:r>
              <a:rPr lang="en-US" altLang="ko-KR" sz="2400" dirty="0"/>
              <a:t>Using context info</a:t>
            </a:r>
          </a:p>
          <a:p>
            <a:pPr lvl="1"/>
            <a:r>
              <a:rPr lang="en-US" altLang="ko-KR" sz="2000" dirty="0"/>
              <a:t>Proximate selection: Nearby printer selection</a:t>
            </a:r>
          </a:p>
          <a:p>
            <a:pPr lvl="1"/>
            <a:r>
              <a:rPr lang="en-US" altLang="ko-KR" sz="2000" dirty="0"/>
              <a:t>Contextual information and commands: </a:t>
            </a:r>
            <a:r>
              <a:rPr lang="en-US" altLang="ko-KR" sz="2000" dirty="0" err="1"/>
              <a:t>GeoNotes</a:t>
            </a:r>
            <a:r>
              <a:rPr lang="en-US" altLang="ko-KR" sz="2000" dirty="0"/>
              <a:t>, Map-based info </a:t>
            </a:r>
          </a:p>
          <a:p>
            <a:pPr lvl="1"/>
            <a:r>
              <a:rPr lang="en-US" altLang="ko-KR" sz="2000" dirty="0"/>
              <a:t>Automatic contextual reconfiguration: Virtual Whiteboard, </a:t>
            </a:r>
            <a:r>
              <a:rPr lang="en-US" altLang="ko-KR" sz="2000" dirty="0" err="1"/>
              <a:t>SenSay</a:t>
            </a:r>
            <a:endParaRPr lang="en-US" altLang="ko-KR" sz="2000" dirty="0"/>
          </a:p>
          <a:p>
            <a:pPr lvl="1"/>
            <a:r>
              <a:rPr lang="en-US" altLang="ko-KR" sz="2000" dirty="0"/>
              <a:t>Context-triggered actions: Active Badge, Siren </a:t>
            </a:r>
          </a:p>
          <a:p>
            <a:r>
              <a:rPr lang="en-US" altLang="ko-KR" sz="2400" dirty="0"/>
              <a:t>Persuasive Technology aims to change a person's attitudes or behaviors or both</a:t>
            </a:r>
          </a:p>
          <a:p>
            <a:r>
              <a:rPr lang="en-US" altLang="ko-KR" sz="2400" dirty="0"/>
              <a:t>Functional triads: (1) tool (increase capability), (2) medium (provide experience), (3) social actor (creates relationship)</a:t>
            </a:r>
          </a:p>
          <a:p>
            <a:r>
              <a:rPr lang="en-US" altLang="ko-KR" sz="2400" dirty="0"/>
              <a:t>Errors</a:t>
            </a:r>
          </a:p>
          <a:p>
            <a:r>
              <a:rPr lang="en-US" altLang="ko-KR" sz="2400" dirty="0"/>
              <a:t>Human in the loop</a:t>
            </a:r>
          </a:p>
        </p:txBody>
      </p:sp>
    </p:spTree>
    <p:extLst>
      <p:ext uri="{BB962C8B-B14F-4D97-AF65-F5344CB8AC3E}">
        <p14:creationId xmlns:p14="http://schemas.microsoft.com/office/powerpoint/2010/main" val="25517266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Context-aware computing</a:t>
            </a:r>
          </a:p>
        </p:txBody>
      </p:sp>
      <p:sp>
        <p:nvSpPr>
          <p:cNvPr id="3" name="Content Placeholder 2"/>
          <p:cNvSpPr>
            <a:spLocks noGrp="1"/>
          </p:cNvSpPr>
          <p:nvPr>
            <p:ph idx="1"/>
          </p:nvPr>
        </p:nvSpPr>
        <p:spPr/>
        <p:txBody>
          <a:bodyPr>
            <a:normAutofit/>
          </a:bodyPr>
          <a:lstStyle/>
          <a:p>
            <a:pPr latinLnBrk="0"/>
            <a:r>
              <a:rPr lang="en-US" dirty="0"/>
              <a:t>“software that examines and reacts to an individual’s changing context” - </a:t>
            </a:r>
            <a:r>
              <a:rPr lang="en-US" sz="2600" i="1" dirty="0" err="1"/>
              <a:t>Schilit</a:t>
            </a:r>
            <a:r>
              <a:rPr lang="en-US" sz="2600" i="1" dirty="0"/>
              <a:t>, Adams, &amp; Want (1995)</a:t>
            </a:r>
          </a:p>
          <a:p>
            <a:pPr lvl="1" latinLnBrk="0"/>
            <a:endParaRPr lang="en-US" dirty="0"/>
          </a:p>
          <a:p>
            <a:pPr latinLnBrk="0"/>
            <a:r>
              <a:rPr lang="en-US" altLang="ko-Kore-KR" dirty="0"/>
              <a:t>“.. uses context to provide relevant info and/or services to the user” - </a:t>
            </a:r>
            <a:r>
              <a:rPr lang="en-US" altLang="ko-Kore-KR" sz="2600" i="1" dirty="0"/>
              <a:t>Dey (2001) </a:t>
            </a:r>
          </a:p>
          <a:p>
            <a:pPr latinLnBrk="0"/>
            <a:endParaRPr lang="en-US" altLang="ko-Kore-KR" sz="2600" i="1" dirty="0"/>
          </a:p>
          <a:p>
            <a:pPr latinLnBrk="0"/>
            <a:r>
              <a:rPr lang="en-US" dirty="0"/>
              <a:t>“…aware of its user’s state and surroundings, and help it adapt its behavior” - </a:t>
            </a:r>
            <a:r>
              <a:rPr lang="en-US" sz="2600" i="1" dirty="0" err="1"/>
              <a:t>Satyanarayanan</a:t>
            </a:r>
            <a:r>
              <a:rPr lang="en-US" sz="2600" i="1" dirty="0"/>
              <a:t> (2002)</a:t>
            </a:r>
          </a:p>
          <a:p>
            <a:pPr lvl="1" latinLnBrk="0"/>
            <a:endParaRPr lang="en-US" dirty="0"/>
          </a:p>
          <a:p>
            <a:pPr lvl="1" latinLnBrk="0"/>
            <a:endParaRPr lang="en-US" dirty="0"/>
          </a:p>
          <a:p>
            <a:pPr latinLnBrk="0"/>
            <a:endParaRPr lang="en-US" dirty="0"/>
          </a:p>
        </p:txBody>
      </p:sp>
    </p:spTree>
    <p:extLst>
      <p:ext uri="{BB962C8B-B14F-4D97-AF65-F5344CB8AC3E}">
        <p14:creationId xmlns:p14="http://schemas.microsoft.com/office/powerpoint/2010/main" val="1959463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context?</a:t>
            </a:r>
          </a:p>
        </p:txBody>
      </p:sp>
      <p:sp>
        <p:nvSpPr>
          <p:cNvPr id="3" name="Content Placeholder 2"/>
          <p:cNvSpPr>
            <a:spLocks noGrp="1"/>
          </p:cNvSpPr>
          <p:nvPr>
            <p:ph idx="1"/>
          </p:nvPr>
        </p:nvSpPr>
        <p:spPr/>
        <p:txBody>
          <a:bodyPr>
            <a:normAutofit/>
          </a:bodyPr>
          <a:lstStyle/>
          <a:p>
            <a:pPr latinLnBrk="0"/>
            <a:r>
              <a:rPr lang="en-US" dirty="0"/>
              <a:t>“any information that can be used to characterize the situation of an entity” </a:t>
            </a:r>
            <a:br>
              <a:rPr lang="en-US" dirty="0"/>
            </a:br>
            <a:r>
              <a:rPr lang="en-US" sz="2400" dirty="0" err="1"/>
              <a:t>Dey</a:t>
            </a:r>
            <a:r>
              <a:rPr lang="en-US" sz="2400" dirty="0"/>
              <a:t> et al., (2001)</a:t>
            </a:r>
            <a:endParaRPr lang="en-US" dirty="0"/>
          </a:p>
          <a:p>
            <a:pPr latinLnBrk="0"/>
            <a:endParaRPr lang="en-US" dirty="0"/>
          </a:p>
          <a:p>
            <a:pPr latinLnBrk="0"/>
            <a:r>
              <a:rPr lang="en-US" dirty="0"/>
              <a:t>Entity: person, place, or object that is relevant to the interaction between a user and an application (including the user and applications themselves)</a:t>
            </a:r>
          </a:p>
          <a:p>
            <a:pPr lvl="1" latinLnBrk="0"/>
            <a:endParaRPr lang="en-US" dirty="0"/>
          </a:p>
          <a:p>
            <a:pPr latinLnBrk="0"/>
            <a:r>
              <a:rPr lang="en-US" dirty="0"/>
              <a:t>Who + What + When + Where -&gt; Why? </a:t>
            </a:r>
          </a:p>
        </p:txBody>
      </p:sp>
      <p:sp>
        <p:nvSpPr>
          <p:cNvPr id="4" name="TextBox 3"/>
          <p:cNvSpPr txBox="1"/>
          <p:nvPr/>
        </p:nvSpPr>
        <p:spPr>
          <a:xfrm>
            <a:off x="135277" y="6477000"/>
            <a:ext cx="8638968" cy="369332"/>
          </a:xfrm>
          <a:prstGeom prst="rect">
            <a:avLst/>
          </a:prstGeom>
          <a:noFill/>
        </p:spPr>
        <p:txBody>
          <a:bodyPr wrap="none" rtlCol="0">
            <a:spAutoFit/>
          </a:bodyPr>
          <a:lstStyle/>
          <a:p>
            <a:r>
              <a:rPr lang="en-US" i="1" dirty="0"/>
              <a:t>Understanding and Using Context, </a:t>
            </a:r>
            <a:r>
              <a:rPr lang="en-US" i="1" dirty="0" err="1"/>
              <a:t>Anind</a:t>
            </a:r>
            <a:r>
              <a:rPr lang="en-US" i="1" dirty="0"/>
              <a:t> K. </a:t>
            </a:r>
            <a:r>
              <a:rPr lang="en-US" i="1" dirty="0" err="1"/>
              <a:t>Dey</a:t>
            </a:r>
            <a:r>
              <a:rPr lang="en-US" i="1" dirty="0"/>
              <a:t>, Personal and Ubiquitous Computing 2001</a:t>
            </a:r>
          </a:p>
        </p:txBody>
      </p:sp>
    </p:spTree>
    <p:extLst>
      <p:ext uri="{BB962C8B-B14F-4D97-AF65-F5344CB8AC3E}">
        <p14:creationId xmlns:p14="http://schemas.microsoft.com/office/powerpoint/2010/main" val="30899736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context?</a:t>
            </a:r>
          </a:p>
        </p:txBody>
      </p:sp>
      <p:sp>
        <p:nvSpPr>
          <p:cNvPr id="3" name="Content Placeholder 2"/>
          <p:cNvSpPr>
            <a:spLocks noGrp="1"/>
          </p:cNvSpPr>
          <p:nvPr>
            <p:ph idx="1"/>
          </p:nvPr>
        </p:nvSpPr>
        <p:spPr/>
        <p:txBody>
          <a:bodyPr/>
          <a:lstStyle/>
          <a:p>
            <a:pPr latinLnBrk="0"/>
            <a:r>
              <a:rPr lang="en-US" dirty="0"/>
              <a:t>Schmidt, </a:t>
            </a:r>
            <a:r>
              <a:rPr lang="en-US" dirty="0" err="1"/>
              <a:t>Beigl</a:t>
            </a:r>
            <a:r>
              <a:rPr lang="en-US" dirty="0"/>
              <a:t>, </a:t>
            </a:r>
            <a:r>
              <a:rPr lang="en-US" dirty="0" err="1"/>
              <a:t>Gellersen’s</a:t>
            </a:r>
            <a:r>
              <a:rPr lang="en-US" dirty="0"/>
              <a:t> model (2001):</a:t>
            </a:r>
          </a:p>
          <a:p>
            <a:pPr lvl="1" latinLnBrk="0"/>
            <a:r>
              <a:rPr lang="en-US" dirty="0"/>
              <a:t>A context describes a situation and the environment a device/user is in</a:t>
            </a:r>
          </a:p>
          <a:p>
            <a:pPr lvl="1" latinLnBrk="0"/>
            <a:r>
              <a:rPr lang="en-US" dirty="0"/>
              <a:t>A context is identified by a unique name</a:t>
            </a:r>
          </a:p>
          <a:p>
            <a:pPr lvl="1" latinLnBrk="0"/>
            <a:r>
              <a:rPr lang="en-US" dirty="0"/>
              <a:t>For each context a set of features is relevant</a:t>
            </a:r>
          </a:p>
          <a:p>
            <a:pPr lvl="1" latinLnBrk="0"/>
            <a:r>
              <a:rPr lang="en-US" dirty="0"/>
              <a:t>For each relevant feature a range of values is determined (implicitly or explicitly) by the context</a:t>
            </a:r>
          </a:p>
        </p:txBody>
      </p:sp>
      <p:sp>
        <p:nvSpPr>
          <p:cNvPr id="4" name="TextBox 3"/>
          <p:cNvSpPr txBox="1"/>
          <p:nvPr/>
        </p:nvSpPr>
        <p:spPr>
          <a:xfrm>
            <a:off x="2532184" y="6193526"/>
            <a:ext cx="6224954" cy="553998"/>
          </a:xfrm>
          <a:prstGeom prst="rect">
            <a:avLst/>
          </a:prstGeom>
          <a:noFill/>
        </p:spPr>
        <p:txBody>
          <a:bodyPr wrap="square" rtlCol="0">
            <a:spAutoFit/>
          </a:bodyPr>
          <a:lstStyle/>
          <a:p>
            <a:pPr algn="r"/>
            <a:r>
              <a:rPr lang="en-US" i="1" dirty="0"/>
              <a:t>There is more to Context than Location</a:t>
            </a:r>
            <a:br>
              <a:rPr lang="en-US" i="1" dirty="0"/>
            </a:br>
            <a:r>
              <a:rPr lang="en-US" sz="1200" i="1" dirty="0"/>
              <a:t>Albrecht Schmidt, Michael </a:t>
            </a:r>
            <a:r>
              <a:rPr lang="en-US" sz="1200" i="1" dirty="0" err="1"/>
              <a:t>Beigl</a:t>
            </a:r>
            <a:r>
              <a:rPr lang="en-US" sz="1200" i="1" dirty="0"/>
              <a:t> and Hans-W. </a:t>
            </a:r>
            <a:r>
              <a:rPr lang="en-US" sz="1200" i="1" dirty="0" err="1"/>
              <a:t>Gellersen</a:t>
            </a:r>
            <a:r>
              <a:rPr lang="en-US" sz="1200" i="1" dirty="0"/>
              <a:t>, Computers &amp; Graphics Journal 2001</a:t>
            </a:r>
          </a:p>
        </p:txBody>
      </p:sp>
    </p:spTree>
    <p:extLst>
      <p:ext uri="{BB962C8B-B14F-4D97-AF65-F5344CB8AC3E}">
        <p14:creationId xmlns:p14="http://schemas.microsoft.com/office/powerpoint/2010/main" val="19403084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context?</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2475" y="1524000"/>
            <a:ext cx="7639050" cy="4476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Box 6"/>
          <p:cNvSpPr txBox="1"/>
          <p:nvPr/>
        </p:nvSpPr>
        <p:spPr>
          <a:xfrm>
            <a:off x="3962400" y="6193526"/>
            <a:ext cx="5181600" cy="553998"/>
          </a:xfrm>
          <a:prstGeom prst="rect">
            <a:avLst/>
          </a:prstGeom>
          <a:noFill/>
        </p:spPr>
        <p:txBody>
          <a:bodyPr wrap="square" rtlCol="0">
            <a:spAutoFit/>
          </a:bodyPr>
          <a:lstStyle/>
          <a:p>
            <a:pPr algn="ctr"/>
            <a:r>
              <a:rPr lang="en-US" i="1" dirty="0"/>
              <a:t>There is more to Context than Location, </a:t>
            </a:r>
            <a:r>
              <a:rPr lang="en-US" sz="1200" i="1" dirty="0"/>
              <a:t>Albrecht Schmidt, Michael </a:t>
            </a:r>
            <a:r>
              <a:rPr lang="en-US" sz="1200" i="1" dirty="0" err="1"/>
              <a:t>Beigl</a:t>
            </a:r>
            <a:r>
              <a:rPr lang="en-US" sz="1200" i="1" dirty="0"/>
              <a:t> and Hans-W. </a:t>
            </a:r>
            <a:r>
              <a:rPr lang="en-US" sz="1200" i="1" dirty="0" err="1"/>
              <a:t>Gellersen</a:t>
            </a:r>
            <a:r>
              <a:rPr lang="en-US" sz="1200" i="1" dirty="0"/>
              <a:t>, Computers &amp; Graphics Journal 2001</a:t>
            </a:r>
          </a:p>
        </p:txBody>
      </p:sp>
      <p:sp>
        <p:nvSpPr>
          <p:cNvPr id="3" name="직사각형 2">
            <a:extLst>
              <a:ext uri="{FF2B5EF4-FFF2-40B4-BE49-F238E27FC236}">
                <a16:creationId xmlns:a16="http://schemas.microsoft.com/office/drawing/2014/main" id="{3B52130C-7320-4A4C-A48C-B8D8BB0FE638}"/>
              </a:ext>
            </a:extLst>
          </p:cNvPr>
          <p:cNvSpPr/>
          <p:nvPr/>
        </p:nvSpPr>
        <p:spPr>
          <a:xfrm>
            <a:off x="9321800" y="1305342"/>
            <a:ext cx="4572000" cy="4247317"/>
          </a:xfrm>
          <a:prstGeom prst="rect">
            <a:avLst/>
          </a:prstGeom>
        </p:spPr>
        <p:txBody>
          <a:bodyPr>
            <a:spAutoFit/>
          </a:bodyPr>
          <a:lstStyle/>
          <a:p>
            <a:r>
              <a:rPr lang="en-US" altLang="ko-KR" dirty="0"/>
              <a:t>Human factors </a:t>
            </a:r>
          </a:p>
          <a:p>
            <a:pPr lvl="1"/>
            <a:r>
              <a:rPr lang="en-US" altLang="ko-KR" dirty="0"/>
              <a:t>Information on the user: knowledge of habits, emotional state, bio-physiological conditions </a:t>
            </a:r>
          </a:p>
          <a:p>
            <a:pPr lvl="1"/>
            <a:r>
              <a:rPr lang="en-US" altLang="ko-KR" dirty="0"/>
              <a:t>User’s social environment: co-location of others, social interaction, group dynamics</a:t>
            </a:r>
          </a:p>
          <a:p>
            <a:pPr lvl="1"/>
            <a:r>
              <a:rPr lang="en-US" altLang="ko-KR" dirty="0"/>
              <a:t>User’s tasks: spontaneous activity, engaged tasks, general goals</a:t>
            </a:r>
          </a:p>
          <a:p>
            <a:r>
              <a:rPr lang="en-US" altLang="ko-KR" dirty="0"/>
              <a:t>Physical environment</a:t>
            </a:r>
          </a:p>
          <a:p>
            <a:pPr lvl="1"/>
            <a:r>
              <a:rPr lang="en-US" altLang="ko-KR" dirty="0"/>
              <a:t>Location: absolute position, relative position, co-location</a:t>
            </a:r>
          </a:p>
          <a:p>
            <a:pPr lvl="1"/>
            <a:r>
              <a:rPr lang="en-US" altLang="ko-KR" dirty="0"/>
              <a:t>Infrastructure: surrounding resources for computation, communication, task performance</a:t>
            </a:r>
          </a:p>
          <a:p>
            <a:pPr lvl="1"/>
            <a:r>
              <a:rPr lang="en-US" altLang="ko-KR" dirty="0"/>
              <a:t>Physical conditions: noise, light, pressure </a:t>
            </a:r>
            <a:endParaRPr lang="ko-KR" altLang="en-US" dirty="0"/>
          </a:p>
        </p:txBody>
      </p:sp>
    </p:spTree>
    <p:extLst>
      <p:ext uri="{BB962C8B-B14F-4D97-AF65-F5344CB8AC3E}">
        <p14:creationId xmlns:p14="http://schemas.microsoft.com/office/powerpoint/2010/main" val="15528557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3411" y="331296"/>
            <a:ext cx="8515350" cy="1325563"/>
          </a:xfrm>
        </p:spPr>
        <p:txBody>
          <a:bodyPr>
            <a:normAutofit/>
          </a:bodyPr>
          <a:lstStyle/>
          <a:p>
            <a:r>
              <a:rPr lang="en-US" altLang="ko-KR" dirty="0"/>
              <a:t>Beyond Simple Context: SHM</a:t>
            </a:r>
            <a:endParaRPr lang="ko-KR" altLang="en-US" dirty="0"/>
          </a:p>
        </p:txBody>
      </p:sp>
      <p:sp>
        <p:nvSpPr>
          <p:cNvPr id="3" name="Rectangle 2"/>
          <p:cNvSpPr/>
          <p:nvPr/>
        </p:nvSpPr>
        <p:spPr>
          <a:xfrm>
            <a:off x="612711" y="1717210"/>
            <a:ext cx="8116108" cy="400110"/>
          </a:xfrm>
          <a:prstGeom prst="rect">
            <a:avLst/>
          </a:prstGeom>
        </p:spPr>
        <p:txBody>
          <a:bodyPr wrap="square">
            <a:spAutoFit/>
          </a:bodyPr>
          <a:lstStyle/>
          <a:p>
            <a:pPr marL="342900" lvl="0" indent="-342900">
              <a:buFont typeface="Arial" panose="020B0604020202020204" pitchFamily="34" charset="0"/>
              <a:buChar char="•"/>
              <a:defRPr/>
            </a:pPr>
            <a:r>
              <a:rPr lang="en-US" altLang="ko-KR" sz="2000" b="1" dirty="0">
                <a:latin typeface="Calibri" panose="020F0502020204030204" pitchFamily="34" charset="0"/>
              </a:rPr>
              <a:t>Structural Health Monitoring (SHM)</a:t>
            </a:r>
            <a:r>
              <a:rPr lang="en-US" altLang="ko-KR" sz="2000" dirty="0">
                <a:latin typeface="Calibri" panose="020F0502020204030204" pitchFamily="34" charset="0"/>
              </a:rPr>
              <a:t> aims to identify </a:t>
            </a:r>
            <a:r>
              <a:rPr lang="en-US" altLang="ko-KR" sz="2000" b="1" dirty="0">
                <a:latin typeface="Calibri" panose="020F0502020204030204" pitchFamily="34" charset="0"/>
              </a:rPr>
              <a:t>damages</a:t>
            </a:r>
            <a:r>
              <a:rPr lang="en-US" altLang="ko-KR" sz="2000" dirty="0">
                <a:latin typeface="Calibri" panose="020F0502020204030204" pitchFamily="34" charset="0"/>
              </a:rPr>
              <a:t> in systems </a:t>
            </a:r>
          </a:p>
        </p:txBody>
      </p:sp>
      <p:grpSp>
        <p:nvGrpSpPr>
          <p:cNvPr id="5" name="Group 4"/>
          <p:cNvGrpSpPr/>
          <p:nvPr/>
        </p:nvGrpSpPr>
        <p:grpSpPr>
          <a:xfrm>
            <a:off x="480050" y="2278070"/>
            <a:ext cx="3801249" cy="3465703"/>
            <a:chOff x="150153" y="2893673"/>
            <a:chExt cx="3332786" cy="3038593"/>
          </a:xfrm>
        </p:grpSpPr>
        <p:pic>
          <p:nvPicPr>
            <p:cNvPr id="4" name="Picture 3"/>
            <p:cNvPicPr>
              <a:picLocks noChangeAspect="1"/>
            </p:cNvPicPr>
            <p:nvPr/>
          </p:nvPicPr>
          <p:blipFill rotWithShape="1">
            <a:blip r:embed="rId3"/>
            <a:srcRect l="6959" t="7796" r="1428"/>
            <a:stretch/>
          </p:blipFill>
          <p:spPr>
            <a:xfrm>
              <a:off x="881251" y="3263006"/>
              <a:ext cx="2601688" cy="2669260"/>
            </a:xfrm>
            <a:prstGeom prst="rect">
              <a:avLst/>
            </a:prstGeom>
            <a:ln>
              <a:solidFill>
                <a:schemeClr val="tx1"/>
              </a:solidFill>
            </a:ln>
          </p:spPr>
        </p:pic>
        <p:sp>
          <p:nvSpPr>
            <p:cNvPr id="34" name="TextBox 33"/>
            <p:cNvSpPr txBox="1"/>
            <p:nvPr/>
          </p:nvSpPr>
          <p:spPr>
            <a:xfrm>
              <a:off x="279622" y="3669548"/>
              <a:ext cx="572057" cy="245562"/>
            </a:xfrm>
            <a:prstGeom prst="rect">
              <a:avLst/>
            </a:prstGeom>
            <a:noFill/>
          </p:spPr>
          <p:txBody>
            <a:bodyPr wrap="none" rtlCol="0">
              <a:spAutoFit/>
            </a:bodyPr>
            <a:lstStyle/>
            <a:p>
              <a:pPr algn="r"/>
              <a:r>
                <a:rPr lang="en-US" sz="1400" b="1" dirty="0"/>
                <a:t>System</a:t>
              </a:r>
            </a:p>
          </p:txBody>
        </p:sp>
        <p:sp>
          <p:nvSpPr>
            <p:cNvPr id="35" name="TextBox 34"/>
            <p:cNvSpPr txBox="1"/>
            <p:nvPr/>
          </p:nvSpPr>
          <p:spPr>
            <a:xfrm>
              <a:off x="284259" y="4265382"/>
              <a:ext cx="548933" cy="245562"/>
            </a:xfrm>
            <a:prstGeom prst="rect">
              <a:avLst/>
            </a:prstGeom>
            <a:noFill/>
          </p:spPr>
          <p:txBody>
            <a:bodyPr wrap="none" rtlCol="0">
              <a:spAutoFit/>
            </a:bodyPr>
            <a:lstStyle/>
            <a:p>
              <a:pPr algn="r"/>
              <a:r>
                <a:rPr lang="en-US" sz="1400" b="1" dirty="0"/>
                <a:t>Sensor</a:t>
              </a:r>
            </a:p>
          </p:txBody>
        </p:sp>
        <p:sp>
          <p:nvSpPr>
            <p:cNvPr id="36" name="TextBox 35"/>
            <p:cNvSpPr txBox="1"/>
            <p:nvPr/>
          </p:nvSpPr>
          <p:spPr>
            <a:xfrm>
              <a:off x="283524" y="4827059"/>
              <a:ext cx="501611" cy="245562"/>
            </a:xfrm>
            <a:prstGeom prst="rect">
              <a:avLst/>
            </a:prstGeom>
            <a:noFill/>
          </p:spPr>
          <p:txBody>
            <a:bodyPr wrap="none" rtlCol="0">
              <a:spAutoFit/>
            </a:bodyPr>
            <a:lstStyle/>
            <a:p>
              <a:pPr algn="r"/>
              <a:r>
                <a:rPr lang="en-US" sz="1400" b="1" dirty="0"/>
                <a:t>Signal</a:t>
              </a:r>
            </a:p>
          </p:txBody>
        </p:sp>
        <p:sp>
          <p:nvSpPr>
            <p:cNvPr id="37" name="TextBox 36"/>
            <p:cNvSpPr txBox="1"/>
            <p:nvPr/>
          </p:nvSpPr>
          <p:spPr>
            <a:xfrm>
              <a:off x="150153" y="5328723"/>
              <a:ext cx="634982" cy="417455"/>
            </a:xfrm>
            <a:prstGeom prst="rect">
              <a:avLst/>
            </a:prstGeom>
            <a:noFill/>
          </p:spPr>
          <p:txBody>
            <a:bodyPr wrap="none" rtlCol="0">
              <a:spAutoFit/>
            </a:bodyPr>
            <a:lstStyle/>
            <a:p>
              <a:pPr algn="r"/>
              <a:r>
                <a:rPr lang="en-US" sz="1400" b="1" dirty="0"/>
                <a:t>Expert</a:t>
              </a:r>
              <a:br>
                <a:rPr lang="en-US" sz="1400" b="1" dirty="0"/>
              </a:br>
              <a:r>
                <a:rPr lang="en-US" sz="1400" b="1" dirty="0"/>
                <a:t>Analysis</a:t>
              </a:r>
            </a:p>
          </p:txBody>
        </p:sp>
        <p:sp>
          <p:nvSpPr>
            <p:cNvPr id="40" name="Rectangle 39"/>
            <p:cNvSpPr/>
            <p:nvPr/>
          </p:nvSpPr>
          <p:spPr>
            <a:xfrm>
              <a:off x="1582341" y="2893673"/>
              <a:ext cx="1478290" cy="369332"/>
            </a:xfrm>
            <a:prstGeom prst="rect">
              <a:avLst/>
            </a:prstGeom>
          </p:spPr>
          <p:txBody>
            <a:bodyPr wrap="none">
              <a:spAutoFit/>
            </a:bodyPr>
            <a:lstStyle/>
            <a:p>
              <a:r>
                <a:rPr lang="en-US" altLang="ko-KR" b="1" dirty="0">
                  <a:latin typeface="Calibri" panose="020F0502020204030204" pitchFamily="34" charset="0"/>
                </a:rPr>
                <a:t>SHM Analogy</a:t>
              </a:r>
              <a:endParaRPr lang="en-US" dirty="0"/>
            </a:p>
          </p:txBody>
        </p:sp>
      </p:grpSp>
      <p:sp>
        <p:nvSpPr>
          <p:cNvPr id="6" name="Rectangle 5"/>
          <p:cNvSpPr/>
          <p:nvPr/>
        </p:nvSpPr>
        <p:spPr>
          <a:xfrm>
            <a:off x="5119241" y="5293461"/>
            <a:ext cx="3779520" cy="1169551"/>
          </a:xfrm>
          <a:prstGeom prst="rect">
            <a:avLst/>
          </a:prstGeom>
        </p:spPr>
        <p:txBody>
          <a:bodyPr wrap="square">
            <a:spAutoFit/>
          </a:bodyPr>
          <a:lstStyle/>
          <a:p>
            <a:pPr lvl="0">
              <a:defRPr/>
            </a:pPr>
            <a:r>
              <a:rPr lang="en-US" altLang="ko-KR" sz="1400" dirty="0">
                <a:latin typeface="Calibri" panose="020F0502020204030204" pitchFamily="34" charset="0"/>
              </a:rPr>
              <a:t>Application Domains: Aerospace (e.g., airplanes, helicopters), civil engineering (e.g., buildings, dams, tunnels, bridges, mining), transport (e.g., automotive, trains, ships), energy (e.g., wind turbines, oil/gas installations/pipelines)</a:t>
            </a:r>
          </a:p>
        </p:txBody>
      </p:sp>
      <p:pic>
        <p:nvPicPr>
          <p:cNvPr id="7" name="Picture 6"/>
          <p:cNvPicPr>
            <a:picLocks noChangeAspect="1"/>
          </p:cNvPicPr>
          <p:nvPr/>
        </p:nvPicPr>
        <p:blipFill>
          <a:blip r:embed="rId4"/>
          <a:stretch>
            <a:fillRect/>
          </a:stretch>
        </p:blipFill>
        <p:spPr>
          <a:xfrm>
            <a:off x="5224527" y="2682249"/>
            <a:ext cx="1381125" cy="2549355"/>
          </a:xfrm>
          <a:prstGeom prst="rect">
            <a:avLst/>
          </a:prstGeom>
        </p:spPr>
      </p:pic>
      <p:pic>
        <p:nvPicPr>
          <p:cNvPr id="8" name="Picture 7"/>
          <p:cNvPicPr>
            <a:picLocks noChangeAspect="1"/>
          </p:cNvPicPr>
          <p:nvPr/>
        </p:nvPicPr>
        <p:blipFill>
          <a:blip r:embed="rId5"/>
          <a:stretch>
            <a:fillRect/>
          </a:stretch>
        </p:blipFill>
        <p:spPr>
          <a:xfrm>
            <a:off x="6605652" y="2678904"/>
            <a:ext cx="1362075" cy="2552700"/>
          </a:xfrm>
          <a:prstGeom prst="rect">
            <a:avLst/>
          </a:prstGeom>
        </p:spPr>
      </p:pic>
    </p:spTree>
    <p:extLst>
      <p:ext uri="{BB962C8B-B14F-4D97-AF65-F5344CB8AC3E}">
        <p14:creationId xmlns:p14="http://schemas.microsoft.com/office/powerpoint/2010/main" val="3929860152"/>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1621</TotalTime>
  <Words>8344</Words>
  <Application>Microsoft Macintosh PowerPoint</Application>
  <PresentationFormat>화면 슬라이드 쇼(4:3)</PresentationFormat>
  <Paragraphs>691</Paragraphs>
  <Slides>41</Slides>
  <Notes>41</Notes>
  <HiddenSlides>1</HiddenSlides>
  <MMClips>0</MMClips>
  <ScaleCrop>false</ScaleCrop>
  <HeadingPairs>
    <vt:vector size="6" baseType="variant">
      <vt:variant>
        <vt:lpstr>사용한 글꼴</vt:lpstr>
      </vt:variant>
      <vt:variant>
        <vt:i4>7</vt:i4>
      </vt:variant>
      <vt:variant>
        <vt:lpstr>테마</vt:lpstr>
      </vt:variant>
      <vt:variant>
        <vt:i4>1</vt:i4>
      </vt:variant>
      <vt:variant>
        <vt:lpstr>슬라이드 제목</vt:lpstr>
      </vt:variant>
      <vt:variant>
        <vt:i4>41</vt:i4>
      </vt:variant>
    </vt:vector>
  </HeadingPairs>
  <TitlesOfParts>
    <vt:vector size="49" baseType="lpstr">
      <vt:lpstr>맑은 고딕</vt:lpstr>
      <vt:lpstr>나눔고딕</vt:lpstr>
      <vt:lpstr>Arial</vt:lpstr>
      <vt:lpstr>Calibri</vt:lpstr>
      <vt:lpstr>Calibri Light</vt:lpstr>
      <vt:lpstr>Symbol</vt:lpstr>
      <vt:lpstr>Wingdings</vt:lpstr>
      <vt:lpstr>Office Theme</vt:lpstr>
      <vt:lpstr>Key Applications for Sensor Data Science: Context-Aware &amp; Persuasive Computing</vt:lpstr>
      <vt:lpstr>Context-Aware Computing</vt:lpstr>
      <vt:lpstr>Context-aware Computing</vt:lpstr>
      <vt:lpstr>Context-aware Computing</vt:lpstr>
      <vt:lpstr>Context-aware computing</vt:lpstr>
      <vt:lpstr>What is context?</vt:lpstr>
      <vt:lpstr>What is context?</vt:lpstr>
      <vt:lpstr>What is context?</vt:lpstr>
      <vt:lpstr>Beyond Simple Context: SHM</vt:lpstr>
      <vt:lpstr>Beyond Simple Context:  Digital phenotyping/biomarkers </vt:lpstr>
      <vt:lpstr>Beyond Simple Context:  Digital phenotyping/biomarkers </vt:lpstr>
      <vt:lpstr>Acquiring Context</vt:lpstr>
      <vt:lpstr>Sensor fusion</vt:lpstr>
      <vt:lpstr>Discussion</vt:lpstr>
      <vt:lpstr>Categorizing Context-aware Apps</vt:lpstr>
      <vt:lpstr>PowerPoint 프레젠테이션</vt:lpstr>
      <vt:lpstr>Proximate selection  </vt:lpstr>
      <vt:lpstr>Proximate selection  </vt:lpstr>
      <vt:lpstr>Proximate selection </vt:lpstr>
      <vt:lpstr>Contextual info and commands</vt:lpstr>
      <vt:lpstr>Contextual info and commands</vt:lpstr>
      <vt:lpstr>Contextual info and commands</vt:lpstr>
      <vt:lpstr>Contextual info and commands</vt:lpstr>
      <vt:lpstr>Automatic contextual reconfiguration</vt:lpstr>
      <vt:lpstr>Automatic contextual reconfiguration</vt:lpstr>
      <vt:lpstr>Automatic contextual reconfiguration</vt:lpstr>
      <vt:lpstr>Context-triggered actions</vt:lpstr>
      <vt:lpstr>Context-triggered actions</vt:lpstr>
      <vt:lpstr>Context-triggered actions</vt:lpstr>
      <vt:lpstr>Persuasive Computing</vt:lpstr>
      <vt:lpstr>Persuasive Technology</vt:lpstr>
      <vt:lpstr>Persuasive Technology</vt:lpstr>
      <vt:lpstr>Advantages over Human Persuaders</vt:lpstr>
      <vt:lpstr>Functional triads of persuasive tech</vt:lpstr>
      <vt:lpstr>Nintendo’s Pocket Pikachu</vt:lpstr>
      <vt:lpstr>“Baby Think it Over” Infant Simulator</vt:lpstr>
      <vt:lpstr>Data-driven In-Situ Intervention</vt:lpstr>
      <vt:lpstr>Discussion</vt:lpstr>
      <vt:lpstr>Errors</vt:lpstr>
      <vt:lpstr>Human in the loop</vt:lpstr>
      <vt:lpstr>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Context-Aware Computing Applications</dc:title>
  <dc:creator>Uichin Lee</dc:creator>
  <cp:lastModifiedBy>Young TaeNoh</cp:lastModifiedBy>
  <cp:revision>161</cp:revision>
  <cp:lastPrinted>2021-12-07T04:42:10Z</cp:lastPrinted>
  <dcterms:created xsi:type="dcterms:W3CDTF">2014-03-08T03:15:40Z</dcterms:created>
  <dcterms:modified xsi:type="dcterms:W3CDTF">2022-03-09T23:52:42Z</dcterms:modified>
</cp:coreProperties>
</file>